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Roboto"/>
      <p:regular r:id="rId34"/>
      <p:bold r:id="rId35"/>
      <p:italic r:id="rId36"/>
      <p:boldItalic r:id="rId37"/>
    </p:embeddedFont>
    <p:embeddedFont>
      <p:font typeface="Nunit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italic.fntdata"/><Relationship Id="rId20" Type="http://schemas.openxmlformats.org/officeDocument/2006/relationships/slide" Target="slides/slide15.xml"/><Relationship Id="rId41" Type="http://schemas.openxmlformats.org/officeDocument/2006/relationships/font" Target="fonts/Nunito-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Nunito-bold.fntdata"/><Relationship Id="rId16" Type="http://schemas.openxmlformats.org/officeDocument/2006/relationships/slide" Target="slides/slide11.xml"/><Relationship Id="rId38" Type="http://schemas.openxmlformats.org/officeDocument/2006/relationships/font" Target="fonts/Nunito-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42523900a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42523900a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we use</a:t>
            </a:r>
            <a:r>
              <a:rPr b="1" lang="en"/>
              <a:t> </a:t>
            </a:r>
            <a:r>
              <a:rPr b="1" lang="en" sz="1400"/>
              <a:t> background Subtraction </a:t>
            </a:r>
            <a:r>
              <a:rPr lang="en" sz="1200"/>
              <a:t>to separate the background from the objects so we can identify them more </a:t>
            </a:r>
            <a:r>
              <a:rPr lang="en" sz="1200"/>
              <a:t>effectively</a:t>
            </a:r>
            <a:r>
              <a:rPr lang="en" sz="1200"/>
              <a:t>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Then we use </a:t>
            </a:r>
            <a:r>
              <a:rPr b="1" lang="en" sz="1400"/>
              <a:t>thresholding </a:t>
            </a:r>
            <a:r>
              <a:rPr lang="en" sz="1200"/>
              <a:t>to identify the specific object if its a really bright then it’s probably the sun moon or planets and if it’s not then its the stars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 sz="1200"/>
              <a:t>We also use </a:t>
            </a:r>
            <a:r>
              <a:rPr b="1" lang="en" sz="1400"/>
              <a:t>Blob Detection </a:t>
            </a:r>
            <a:r>
              <a:rPr lang="en" sz="1200"/>
              <a:t>to identify the object according to the size of it, if its big then its sun,moon and if its small then it’s a star</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542523900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542523900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Train and apply machine learning models for object identification and tracking</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FUNCTION build_model: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1. Implement celestial motion equations based on object parameters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53d9236ee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53d9236ee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42523900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542523900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d28e5ce05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d28e5ce05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5512ff8f33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5512ff8f33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5512ff8f33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5512ff8f33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5512ff8f33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5512ff8f33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5512ff8f33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5512ff8f33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a06418d0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da06418d0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ibraheem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542523900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542523900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ibraheem:</a:t>
            </a:r>
            <a:endParaRPr b="1"/>
          </a:p>
          <a:p>
            <a:pPr indent="0" lvl="0" marL="0" rtl="0" algn="l">
              <a:spcBef>
                <a:spcPts val="0"/>
              </a:spcBef>
              <a:spcAft>
                <a:spcPts val="0"/>
              </a:spcAft>
              <a:buNone/>
            </a:pPr>
            <a:r>
              <a:rPr lang="en"/>
              <a:t>Our objective is to check if it's possible and accurate to study the movements of celestial bodies using only kinematics and Newton's laws. We want to put these fundamental theories to the test in the realm of astronomy.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By conducting meticulous observations and analysis, we seek to verify the reliability and applicability of the theories we've learned. Our goal is to contribute to the field of astronomy and expand our understanding of the universe.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Through this project, we embark on a scientific journey to explore the accuracy of our school-taught theories in explaining the dynamic nature of celestial motions.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addition to our main goal, our project encompasses two distinct approaches. The first approach involves constructing a mathematical model for the solar system using the principles of kinematics and Newton's model. In this approach, we input parameters related to the objects in the solar system into our program. Using Newton's model, the program then simulates the expected motions of the planets based on these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second approach is based on image analysis. We provide the program with images of the sky, and through advanced image processing techniques, the program is able to detect and identify different celestial objects. It then uses these images to reverse engineer the motions of the objects, extracting valuable parameters such as speed, acceleration, and more. This approach allows us to derive the mathematical model of the objects without having prior knowledge of their initial parameters.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da06418d03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da06418d03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ibraheem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da06418d03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da06418d03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da1016e58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da1016e58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da06418d0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2da06418d0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For each star and the Sun we show modelled position on the sky in consecuent time moments. For stars, esulted trajectories are circles with center in the Polar. Trajectory of the Sun is some different from the part of the circle.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da06418d0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da06418d0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da06418d0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da06418d0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2da06418d0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2da06418d0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da06418d03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da06418d03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42523900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42523900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542523900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542523900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mario</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The most important element of our project is the movement of the celestial objects, such as the sun, </a:t>
            </a:r>
            <a:r>
              <a:rPr b="1" lang="en"/>
              <a:t>planets, moon, stars. If you observe the sky from the earth you will notice distinct patterns in the movement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sz="1200">
                <a:solidFill>
                  <a:schemeClr val="dk1"/>
                </a:solidFill>
                <a:latin typeface="Roboto"/>
                <a:ea typeface="Roboto"/>
                <a:cs typeface="Roboto"/>
                <a:sym typeface="Roboto"/>
              </a:rPr>
              <a:t>The first image here shows the Sun's path across the sky, which appears to move in an arc due to the rotation of the Earth.</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That is why we see star trails forming circles in the night sky. This is a result of the Earth's rotation and the immense distance of the stars from us.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54252390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4252390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ibraheem</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In this slide, we will explore our solar system and the fascinating movements of the planets around the Sun.</a:t>
            </a:r>
            <a:endParaRPr b="1"/>
          </a:p>
          <a:p>
            <a:pPr indent="0" lvl="0" marL="0" rtl="0" algn="l">
              <a:spcBef>
                <a:spcPts val="0"/>
              </a:spcBef>
              <a:spcAft>
                <a:spcPts val="0"/>
              </a:spcAft>
              <a:buNone/>
            </a:pPr>
            <a:r>
              <a:rPr b="1" lang="en"/>
              <a:t>Understanding the structure and the dynamics of our solar system is </a:t>
            </a:r>
            <a:r>
              <a:rPr b="1" lang="en"/>
              <a:t>crucial</a:t>
            </a:r>
            <a:r>
              <a:rPr b="1" lang="en"/>
              <a:t> for our project objectives.</a:t>
            </a:r>
            <a:endParaRPr b="1"/>
          </a:p>
          <a:p>
            <a:pPr indent="0" lvl="0" marL="0" rtl="0" algn="l">
              <a:spcBef>
                <a:spcPts val="0"/>
              </a:spcBef>
              <a:spcAft>
                <a:spcPts val="0"/>
              </a:spcAft>
              <a:buNone/>
            </a:pPr>
            <a:r>
              <a:rPr b="1" lang="en"/>
              <a:t>As you can see the solar system consists of the sun at the center serving as the gravitational anchor for all the celestial bodies within it.</a:t>
            </a:r>
            <a:endParaRPr b="1"/>
          </a:p>
          <a:p>
            <a:pPr indent="0" lvl="0" marL="0" rtl="0" algn="l">
              <a:spcBef>
                <a:spcPts val="0"/>
              </a:spcBef>
              <a:spcAft>
                <a:spcPts val="0"/>
              </a:spcAft>
              <a:buNone/>
            </a:pPr>
            <a:r>
              <a:rPr b="1" lang="en"/>
              <a:t>We can see the eight planets of the solar system where each planet has its size,</a:t>
            </a:r>
            <a:r>
              <a:rPr b="1" lang="en"/>
              <a:t>composition, distance from the sun hence each planet has its own gravitational force and movement speed.</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537c8cbcd6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537c8cbcd6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ibraheem:</a:t>
            </a:r>
            <a:endParaRPr b="1"/>
          </a:p>
          <a:p>
            <a:pPr indent="0" lvl="0" marL="0" rtl="0" algn="l">
              <a:spcBef>
                <a:spcPts val="0"/>
              </a:spcBef>
              <a:spcAft>
                <a:spcPts val="0"/>
              </a:spcAft>
              <a:buNone/>
            </a:pPr>
            <a:r>
              <a:rPr lang="en"/>
              <a:t>Newton's first law: An object at rest will remain at rest, and an object in motion will continue in a straight line at a constant speed unless acted upon by an external force.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Newton's second law: F = ma, where F is the net force acting on an object, m is its mass, and a is its acceleration.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Newton's third law: For every action, there is an equal and opposite reaction.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law of universal gravitation: F = G * (m1 * m2) / r^2, where F is the gravitational force, G is the gravitational constant, m1 and m2 are the masses of two objects, and r is the distance between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Newton's model provides a comprehensive framework for understanding the dynamics of planetary motion.</a:t>
            </a:r>
            <a:endParaRPr/>
          </a:p>
          <a:p>
            <a:pPr indent="0" lvl="0" marL="0" rtl="0" algn="l">
              <a:spcBef>
                <a:spcPts val="0"/>
              </a:spcBef>
              <a:spcAft>
                <a:spcPts val="0"/>
              </a:spcAft>
              <a:buNone/>
            </a:pPr>
            <a:r>
              <a:rPr lang="en"/>
              <a:t>It allows us to calculate the positions, velocities, and accelerations of planets at any given time.</a:t>
            </a:r>
            <a:endParaRPr/>
          </a:p>
          <a:p>
            <a:pPr indent="0" lvl="0" marL="0" rtl="0" algn="l">
              <a:spcBef>
                <a:spcPts val="0"/>
              </a:spcBef>
              <a:spcAft>
                <a:spcPts val="0"/>
              </a:spcAft>
              <a:buNone/>
            </a:pPr>
            <a:r>
              <a:rPr lang="en"/>
              <a:t>By studying the forces and interactions between celestial bodies, we can make accurate predictions of their future positions and motions.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537c8cbcd6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537c8cbcd6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it's important to know how to precisely locate celestial bodies. By understanding the celestial coordinate systems, we can effectively navigate the vastness of the cosmos and pinpoint the positions of planets, stars, and other celestial objects. here, I will introduce you to four key coordinate systems that enable us to do just that: </a:t>
            </a:r>
            <a:r>
              <a:rPr lang="en">
                <a:solidFill>
                  <a:schemeClr val="dk1"/>
                </a:solidFill>
              </a:rPr>
              <a:t>Heliocentric Coordinate System,</a:t>
            </a:r>
            <a:r>
              <a:rPr lang="en"/>
              <a:t> equatorial coordinate system, the ecliptic coordinate system, and the horizontal coordinate system.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Heliocentric Coordinate System:The first image showcases the heliocentric coordinate system, which centers on the Sun. This system is particularly useful for studying the overall structure and dynamics of the solar system. It enables us to accurately track the positions and orbits of planets, asteroids, and other solar system objects relative to the Sun.</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Ecliptic Coordinate System:The second image represents the ecliptic coordinate system, which is based on the plane of Earth's orbit around the Sun, known as the ecliptic. This system is particularly relevant for studying objects within the solar system, such as planets and comets. Ecliptic longitude and ecliptic latitude are used to pinpoint the positions of these objects relative to the ecliptic plane.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It represents the apparent path that the Sun follows throughout the year as observed from Earth. The ecliptic serves as a reference plane for studying the motion and positions of celestial objects within the solar system.</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Equatorial Coordinate System:The third image illustrates the equatorial coordinate system, a widely used system for locating celestial objects based on their positions relative to the celestial sphere. This system centers on the Earth and is aligned with Earth's equator and celestial poles. It employs coordinates such as right ascension (analogous to longitude) and declination (similar to latitude) to precisely specify the locations of objects in the sky.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Horizontal Coordinate System:The fourth image showcases the horizontal coordinate system, which provides a view of the sky from a specific observer's location on Earth. This system is based on the observer's horizon, with coordinates such as azimuth (measured along the horizon) and altitude (measured vertically). It allows us to easily identify and track objects as they rise, set, and move across the sky.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542523900a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542523900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200">
                <a:solidFill>
                  <a:schemeClr val="dk1"/>
                </a:solidFill>
                <a:latin typeface="Roboto"/>
                <a:ea typeface="Roboto"/>
                <a:cs typeface="Roboto"/>
                <a:sym typeface="Roboto"/>
              </a:rPr>
              <a:t>Our project starts with understanding the movements of planets around the Sun. But, to observe these movements from Earth, we need to transform these movements into something we can see in our sky.</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First, we start with the solar-centric view, where the Sun is at the center, and the planets move around it.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Next, we switch to an Earth-centric view. Now, Earth is at the center, and we can observe how other celestial objects move relative to our planet.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Finally, we make one more transformation, considering an observer's specific point on Earth.</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 This allows us to see the sky as it would appear to that observer. Through this process, we can convert the movements of the solar system into specific paths of stars and planets across our sky."</a:t>
            </a:r>
            <a:endParaRPr sz="12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542523900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542523900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main objects that are included in the model are the sun the moon the earth and the stars for </a:t>
            </a:r>
            <a:r>
              <a:rPr lang="en"/>
              <a:t>the</a:t>
            </a:r>
            <a:r>
              <a:rPr lang="en"/>
              <a:t> sun we only initialize the mass and the </a:t>
            </a:r>
            <a:r>
              <a:rPr lang="en"/>
              <a:t>radius</a:t>
            </a:r>
            <a:r>
              <a:rPr lang="en"/>
              <a:t> and for the rest of the objects we initialize the mass the </a:t>
            </a:r>
            <a:r>
              <a:rPr lang="en"/>
              <a:t>radius</a:t>
            </a:r>
            <a:r>
              <a:rPr lang="en"/>
              <a:t> the starting position and the starting speed and of course over time the speed and the position of the objects change accordingly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542523900a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542523900a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our project, we employ a parameter estimation approach to optimize our model's </a:t>
            </a:r>
            <a:r>
              <a:rPr lang="en"/>
              <a:t>accuracy</a:t>
            </a:r>
            <a:r>
              <a:rPr lang="en"/>
              <a:t> and reliability. We compare two sets of pictures: the observed pictures and the ones predicted by our model. Each set is a function of various parameters, such as object locations. Our objective is to find the parameter values that minimize the discrepancy between the observed and expected pictures.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achieve this, we search for the minimum of each function by utilizing its derivative. This approach is commonly known as gradient descent. the gradient descent method is an iterative algorithm for optimization. The algorithm adjusts the parameters based on an objective function that quantifies the difference between the observed and expected pictures. Through successive iterations, the algorithm updates the parameter values in the direction of the steepest descent, gradually reducing the discrepancy.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algorithm starts with an initial set of parameters and iteratively updates them based on the derivative of the function. At each iteration, the parameters are adjusted by taking steps proportional to the negative gradient of the function by following the </a:t>
            </a:r>
            <a:r>
              <a:rPr lang="en">
                <a:solidFill>
                  <a:schemeClr val="dk1"/>
                </a:solidFill>
              </a:rPr>
              <a:t>negative gradient </a:t>
            </a:r>
            <a:r>
              <a:rPr lang="en"/>
              <a:t>direction we get closer to the minimum of the function.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iterative nature of gradient descent allows us to converge towards the optimal parameter values that result in a close alignment between the observed and expected pictures. By refining the parameters, we enhance the accuracy of our model in predicting celestial motions.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SzPts val="1300"/>
              <a:buChar char="●"/>
              <a:defRPr/>
            </a:lvl1pPr>
            <a:lvl2pPr indent="-298450" lvl="1" marL="914400" algn="ctr">
              <a:spcBef>
                <a:spcPts val="0"/>
              </a:spcBef>
              <a:spcAft>
                <a:spcPts val="0"/>
              </a:spcAft>
              <a:buSzPts val="1100"/>
              <a:buChar char="○"/>
              <a:defRPr/>
            </a:lvl2pPr>
            <a:lvl3pPr indent="-298450" lvl="2" marL="1371600" algn="ctr">
              <a:spcBef>
                <a:spcPts val="0"/>
              </a:spcBef>
              <a:spcAft>
                <a:spcPts val="0"/>
              </a:spcAft>
              <a:buSzPts val="1100"/>
              <a:buChar char="■"/>
              <a:defRPr/>
            </a:lvl3pPr>
            <a:lvl4pPr indent="-298450" lvl="3" marL="1828800" algn="ctr">
              <a:spcBef>
                <a:spcPts val="0"/>
              </a:spcBef>
              <a:spcAft>
                <a:spcPts val="0"/>
              </a:spcAft>
              <a:buSzPts val="1100"/>
              <a:buChar char="●"/>
              <a:defRPr/>
            </a:lvl4pPr>
            <a:lvl5pPr indent="-298450" lvl="4" marL="2286000" algn="ctr">
              <a:spcBef>
                <a:spcPts val="0"/>
              </a:spcBef>
              <a:spcAft>
                <a:spcPts val="0"/>
              </a:spcAft>
              <a:buSzPts val="1100"/>
              <a:buChar char="○"/>
              <a:defRPr/>
            </a:lvl5pPr>
            <a:lvl6pPr indent="-298450" lvl="5" marL="2743200" algn="ctr">
              <a:spcBef>
                <a:spcPts val="0"/>
              </a:spcBef>
              <a:spcAft>
                <a:spcPts val="0"/>
              </a:spcAft>
              <a:buSzPts val="1100"/>
              <a:buChar char="■"/>
              <a:defRPr/>
            </a:lvl6pPr>
            <a:lvl7pPr indent="-298450" lvl="6" marL="3200400" algn="ctr">
              <a:spcBef>
                <a:spcPts val="0"/>
              </a:spcBef>
              <a:spcAft>
                <a:spcPts val="0"/>
              </a:spcAft>
              <a:buSzPts val="1100"/>
              <a:buChar char="●"/>
              <a:defRPr/>
            </a:lvl7pPr>
            <a:lvl8pPr indent="-298450" lvl="7" marL="3657600" algn="ctr">
              <a:spcBef>
                <a:spcPts val="0"/>
              </a:spcBef>
              <a:spcAft>
                <a:spcPts val="0"/>
              </a:spcAft>
              <a:buSzPts val="1100"/>
              <a:buChar char="○"/>
              <a:defRPr/>
            </a:lvl8pPr>
            <a:lvl9pPr indent="-298450" lvl="8" marL="4114800" algn="ctr">
              <a:spcBef>
                <a:spcPts val="0"/>
              </a:spcBef>
              <a:spcAft>
                <a:spcPts val="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7.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drive.google.com/file/d/1N5Oj9jPxT1GQU7algxgst_FdYmqBJA9p/view?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jpg"/><Relationship Id="rId4" Type="http://schemas.openxmlformats.org/officeDocument/2006/relationships/image" Target="../media/image29.jpg"/><Relationship Id="rId5" Type="http://schemas.openxmlformats.org/officeDocument/2006/relationships/image" Target="../media/image11.png"/><Relationship Id="rId6"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3.png"/><Relationship Id="rId5" Type="http://schemas.openxmlformats.org/officeDocument/2006/relationships/image" Target="../media/image30.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235500" y="457700"/>
            <a:ext cx="8520600" cy="1543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sz="4900"/>
              <a:t>Capstone project - phase 2</a:t>
            </a:r>
            <a:endParaRPr sz="4900"/>
          </a:p>
        </p:txBody>
      </p:sp>
      <p:sp>
        <p:nvSpPr>
          <p:cNvPr id="129" name="Google Shape;129;p13"/>
          <p:cNvSpPr txBox="1"/>
          <p:nvPr>
            <p:ph idx="1" type="subTitle"/>
          </p:nvPr>
        </p:nvSpPr>
        <p:spPr>
          <a:xfrm>
            <a:off x="235500" y="2681725"/>
            <a:ext cx="8520600" cy="1543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2500"/>
              <a:t>By: Ibraheem Sabaane</a:t>
            </a:r>
            <a:endParaRPr sz="2500"/>
          </a:p>
          <a:p>
            <a:pPr indent="0" lvl="0" marL="0" rtl="0" algn="l">
              <a:spcBef>
                <a:spcPts val="0"/>
              </a:spcBef>
              <a:spcAft>
                <a:spcPts val="0"/>
              </a:spcAft>
              <a:buNone/>
            </a:pPr>
            <a:r>
              <a:rPr lang="en" sz="2500"/>
              <a:t>       Mario Rohana</a:t>
            </a:r>
            <a:endParaRPr sz="2500"/>
          </a:p>
          <a:p>
            <a:pPr indent="0" lvl="0" marL="0" rtl="0" algn="l">
              <a:spcBef>
                <a:spcPts val="0"/>
              </a:spcBef>
              <a:spcAft>
                <a:spcPts val="0"/>
              </a:spcAft>
              <a:buNone/>
            </a:pPr>
            <a:r>
              <a:t/>
            </a:r>
            <a:endParaRPr sz="2600"/>
          </a:p>
          <a:p>
            <a:pPr indent="0" lvl="0" marL="0" rtl="0" algn="l">
              <a:spcBef>
                <a:spcPts val="0"/>
              </a:spcBef>
              <a:spcAft>
                <a:spcPts val="0"/>
              </a:spcAft>
              <a:buNone/>
            </a:pPr>
            <a:r>
              <a:rPr lang="en" sz="2500"/>
              <a:t>Supervisor: Dr. Zeev Frankel</a:t>
            </a:r>
            <a:endParaRPr sz="2500"/>
          </a:p>
        </p:txBody>
      </p:sp>
      <p:pic>
        <p:nvPicPr>
          <p:cNvPr id="130" name="Google Shape;130;p13"/>
          <p:cNvPicPr preferRelativeResize="0"/>
          <p:nvPr/>
        </p:nvPicPr>
        <p:blipFill>
          <a:blip r:embed="rId3">
            <a:alphaModFix/>
          </a:blip>
          <a:stretch>
            <a:fillRect/>
          </a:stretch>
        </p:blipFill>
        <p:spPr>
          <a:xfrm>
            <a:off x="4759850" y="2719900"/>
            <a:ext cx="3859400" cy="1065450"/>
          </a:xfrm>
          <a:prstGeom prst="rect">
            <a:avLst/>
          </a:prstGeom>
          <a:noFill/>
          <a:ln>
            <a:noFill/>
          </a:ln>
        </p:spPr>
      </p:pic>
      <p:sp>
        <p:nvSpPr>
          <p:cNvPr id="131" name="Google Shape;131;p13"/>
          <p:cNvSpPr txBox="1"/>
          <p:nvPr>
            <p:ph type="ctrTitle"/>
          </p:nvPr>
        </p:nvSpPr>
        <p:spPr>
          <a:xfrm>
            <a:off x="311700" y="1666425"/>
            <a:ext cx="8520600" cy="870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2310">
                <a:solidFill>
                  <a:schemeClr val="dk2"/>
                </a:solidFill>
              </a:rPr>
              <a:t>De novo study of planet movement based on sky images and Newton’s model</a:t>
            </a:r>
            <a:endParaRPr sz="2310">
              <a:solidFill>
                <a:schemeClr val="dk2"/>
              </a:solidFill>
            </a:endParaRPr>
          </a:p>
        </p:txBody>
      </p:sp>
      <p:sp>
        <p:nvSpPr>
          <p:cNvPr id="132" name="Google Shape;132;p13"/>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1</a:t>
            </a:r>
            <a:endParaRPr b="1" sz="19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Image p</a:t>
            </a:r>
            <a:r>
              <a:rPr lang="en"/>
              <a:t>rocessing</a:t>
            </a:r>
            <a:r>
              <a:rPr lang="en"/>
              <a:t> </a:t>
            </a:r>
            <a:endParaRPr/>
          </a:p>
        </p:txBody>
      </p:sp>
      <p:sp>
        <p:nvSpPr>
          <p:cNvPr id="207" name="Google Shape;207;p22"/>
          <p:cNvSpPr txBox="1"/>
          <p:nvPr>
            <p:ph idx="1" type="body"/>
          </p:nvPr>
        </p:nvSpPr>
        <p:spPr>
          <a:xfrm>
            <a:off x="819150" y="1686725"/>
            <a:ext cx="7505700" cy="2751900"/>
          </a:xfrm>
          <a:prstGeom prst="rect">
            <a:avLst/>
          </a:prstGeom>
        </p:spPr>
        <p:txBody>
          <a:bodyPr anchorCtr="0" anchor="t" bIns="91425" lIns="91425" spcFirstLastPara="1" rIns="91425" wrap="square" tIns="91425">
            <a:normAutofit/>
          </a:bodyPr>
          <a:lstStyle/>
          <a:p>
            <a:pPr indent="-323850" lvl="0" marL="457200" marR="0" rtl="0" algn="l">
              <a:lnSpc>
                <a:spcPct val="115000"/>
              </a:lnSpc>
              <a:spcBef>
                <a:spcPts val="0"/>
              </a:spcBef>
              <a:spcAft>
                <a:spcPts val="0"/>
              </a:spcAft>
              <a:buClr>
                <a:srgbClr val="000000"/>
              </a:buClr>
              <a:buSzPts val="1500"/>
              <a:buChar char="●"/>
            </a:pPr>
            <a:r>
              <a:rPr b="1" lang="en" sz="1400">
                <a:solidFill>
                  <a:srgbClr val="000000"/>
                </a:solidFill>
                <a:latin typeface="Arial"/>
                <a:ea typeface="Arial"/>
                <a:cs typeface="Arial"/>
                <a:sym typeface="Arial"/>
              </a:rPr>
              <a:t>Background Subtraction</a:t>
            </a:r>
            <a:endParaRPr b="1" sz="1400">
              <a:solidFill>
                <a:srgbClr val="000000"/>
              </a:solidFill>
              <a:latin typeface="Arial"/>
              <a:ea typeface="Arial"/>
              <a:cs typeface="Arial"/>
              <a:sym typeface="Arial"/>
            </a:endParaRPr>
          </a:p>
          <a:p>
            <a:pPr indent="0" lvl="0" marL="0" marR="0" rtl="0" algn="l">
              <a:lnSpc>
                <a:spcPct val="115000"/>
              </a:lnSpc>
              <a:spcBef>
                <a:spcPts val="1200"/>
              </a:spcBef>
              <a:spcAft>
                <a:spcPts val="0"/>
              </a:spcAft>
              <a:buNone/>
            </a:pPr>
            <a:r>
              <a:t/>
            </a:r>
            <a:endParaRPr b="1" sz="1400">
              <a:solidFill>
                <a:srgbClr val="000000"/>
              </a:solidFill>
              <a:latin typeface="Arial"/>
              <a:ea typeface="Arial"/>
              <a:cs typeface="Arial"/>
              <a:sym typeface="Arial"/>
            </a:endParaRPr>
          </a:p>
          <a:p>
            <a:pPr indent="-323850" lvl="0" marL="457200" marR="0" rtl="0" algn="l">
              <a:lnSpc>
                <a:spcPct val="115000"/>
              </a:lnSpc>
              <a:spcBef>
                <a:spcPts val="1200"/>
              </a:spcBef>
              <a:spcAft>
                <a:spcPts val="0"/>
              </a:spcAft>
              <a:buClr>
                <a:srgbClr val="000000"/>
              </a:buClr>
              <a:buSzPts val="1500"/>
              <a:buChar char="●"/>
            </a:pPr>
            <a:r>
              <a:rPr b="1" lang="en" sz="1400">
                <a:solidFill>
                  <a:srgbClr val="000000"/>
                </a:solidFill>
                <a:latin typeface="Arial"/>
                <a:ea typeface="Arial"/>
                <a:cs typeface="Arial"/>
                <a:sym typeface="Arial"/>
              </a:rPr>
              <a:t>Thresholding</a:t>
            </a:r>
            <a:endParaRPr b="1" sz="1400">
              <a:solidFill>
                <a:srgbClr val="000000"/>
              </a:solidFill>
              <a:latin typeface="Arial"/>
              <a:ea typeface="Arial"/>
              <a:cs typeface="Arial"/>
              <a:sym typeface="Arial"/>
            </a:endParaRPr>
          </a:p>
          <a:p>
            <a:pPr indent="0" lvl="0" marL="0" marR="0" rtl="0" algn="l">
              <a:lnSpc>
                <a:spcPct val="115000"/>
              </a:lnSpc>
              <a:spcBef>
                <a:spcPts val="1200"/>
              </a:spcBef>
              <a:spcAft>
                <a:spcPts val="0"/>
              </a:spcAft>
              <a:buNone/>
            </a:pPr>
            <a:r>
              <a:t/>
            </a:r>
            <a:endParaRPr b="1" sz="1400">
              <a:solidFill>
                <a:srgbClr val="000000"/>
              </a:solidFill>
              <a:latin typeface="Arial"/>
              <a:ea typeface="Arial"/>
              <a:cs typeface="Arial"/>
              <a:sym typeface="Arial"/>
            </a:endParaRPr>
          </a:p>
          <a:p>
            <a:pPr indent="-323850" lvl="0" marL="457200" marR="0" rtl="0" algn="l">
              <a:lnSpc>
                <a:spcPct val="115000"/>
              </a:lnSpc>
              <a:spcBef>
                <a:spcPts val="1200"/>
              </a:spcBef>
              <a:spcAft>
                <a:spcPts val="0"/>
              </a:spcAft>
              <a:buClr>
                <a:srgbClr val="000000"/>
              </a:buClr>
              <a:buSzPts val="1500"/>
              <a:buChar char="●"/>
            </a:pPr>
            <a:r>
              <a:rPr b="1" lang="en" sz="1400">
                <a:solidFill>
                  <a:srgbClr val="000000"/>
                </a:solidFill>
                <a:latin typeface="Arial"/>
                <a:ea typeface="Arial"/>
                <a:cs typeface="Arial"/>
                <a:sym typeface="Arial"/>
              </a:rPr>
              <a:t>Blob Detection</a:t>
            </a:r>
            <a:endParaRPr b="1" sz="1400">
              <a:solidFill>
                <a:srgbClr val="000000"/>
              </a:solidFill>
              <a:latin typeface="Arial"/>
              <a:ea typeface="Arial"/>
              <a:cs typeface="Arial"/>
              <a:sym typeface="Arial"/>
            </a:endParaRPr>
          </a:p>
        </p:txBody>
      </p:sp>
      <p:sp>
        <p:nvSpPr>
          <p:cNvPr id="208" name="Google Shape;208;p22"/>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10</a:t>
            </a:r>
            <a:endParaRPr b="1" sz="1900">
              <a:solidFill>
                <a:schemeClr val="lt1"/>
              </a:solidFill>
              <a:latin typeface="Calibri"/>
              <a:ea typeface="Calibri"/>
              <a:cs typeface="Calibri"/>
              <a:sym typeface="Calibri"/>
            </a:endParaRPr>
          </a:p>
        </p:txBody>
      </p:sp>
      <p:pic>
        <p:nvPicPr>
          <p:cNvPr id="209" name="Google Shape;209;p22"/>
          <p:cNvPicPr preferRelativeResize="0"/>
          <p:nvPr/>
        </p:nvPicPr>
        <p:blipFill>
          <a:blip r:embed="rId3">
            <a:alphaModFix/>
          </a:blip>
          <a:stretch>
            <a:fillRect/>
          </a:stretch>
        </p:blipFill>
        <p:spPr>
          <a:xfrm>
            <a:off x="3763075" y="1686725"/>
            <a:ext cx="2152326" cy="2751899"/>
          </a:xfrm>
          <a:prstGeom prst="rect">
            <a:avLst/>
          </a:prstGeom>
          <a:noFill/>
          <a:ln>
            <a:noFill/>
          </a:ln>
        </p:spPr>
      </p:pic>
      <p:sp>
        <p:nvSpPr>
          <p:cNvPr id="210" name="Google Shape;210;p22"/>
          <p:cNvSpPr/>
          <p:nvPr/>
        </p:nvSpPr>
        <p:spPr>
          <a:xfrm>
            <a:off x="6337100" y="2940850"/>
            <a:ext cx="592500" cy="4668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11" name="Google Shape;211;p22"/>
          <p:cNvPicPr preferRelativeResize="0"/>
          <p:nvPr/>
        </p:nvPicPr>
        <p:blipFill>
          <a:blip r:embed="rId4">
            <a:alphaModFix/>
          </a:blip>
          <a:stretch>
            <a:fillRect/>
          </a:stretch>
        </p:blipFill>
        <p:spPr>
          <a:xfrm>
            <a:off x="6122800" y="1678506"/>
            <a:ext cx="2152325" cy="276834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819150" y="7101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Pseudocode</a:t>
            </a:r>
            <a:endParaRPr/>
          </a:p>
        </p:txBody>
      </p:sp>
      <p:sp>
        <p:nvSpPr>
          <p:cNvPr id="217" name="Google Shape;217;p23"/>
          <p:cNvSpPr txBox="1"/>
          <p:nvPr>
            <p:ph idx="1" type="body"/>
          </p:nvPr>
        </p:nvSpPr>
        <p:spPr>
          <a:xfrm>
            <a:off x="819150" y="1664700"/>
            <a:ext cx="4420500" cy="2774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a:solidFill>
                  <a:srgbClr val="000000"/>
                </a:solidFill>
                <a:latin typeface="Arial"/>
                <a:ea typeface="Arial"/>
                <a:cs typeface="Arial"/>
                <a:sym typeface="Arial"/>
              </a:rPr>
              <a:t>1. Initialize celestial object parameters </a:t>
            </a:r>
            <a:endParaRPr>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a:solidFill>
                  <a:srgbClr val="000000"/>
                </a:solidFill>
                <a:latin typeface="Arial"/>
                <a:ea typeface="Arial"/>
                <a:cs typeface="Arial"/>
                <a:sym typeface="Arial"/>
              </a:rPr>
              <a:t>2. Load real observed sky images</a:t>
            </a:r>
            <a:endParaRPr>
              <a:solidFill>
                <a:srgbClr val="000000"/>
              </a:solidFill>
              <a:latin typeface="Arial"/>
              <a:ea typeface="Arial"/>
              <a:cs typeface="Arial"/>
              <a:sym typeface="Arial"/>
            </a:endParaRPr>
          </a:p>
          <a:p>
            <a:pPr indent="0" lvl="0" marL="0" rtl="0" algn="l">
              <a:lnSpc>
                <a:spcPct val="105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a:solidFill>
                  <a:srgbClr val="000000"/>
                </a:solidFill>
                <a:latin typeface="Arial"/>
                <a:ea typeface="Arial"/>
                <a:cs typeface="Arial"/>
                <a:sym typeface="Arial"/>
              </a:rPr>
              <a:t>FUNCTION</a:t>
            </a:r>
            <a:r>
              <a:rPr lang="en">
                <a:solidFill>
                  <a:srgbClr val="CC0000"/>
                </a:solidFill>
                <a:latin typeface="Arial"/>
                <a:ea typeface="Arial"/>
                <a:cs typeface="Arial"/>
                <a:sym typeface="Arial"/>
              </a:rPr>
              <a:t> build_model:</a:t>
            </a:r>
            <a:endParaRPr>
              <a:solidFill>
                <a:srgbClr val="CC0000"/>
              </a:solidFill>
              <a:latin typeface="Arial"/>
              <a:ea typeface="Arial"/>
              <a:cs typeface="Arial"/>
              <a:sym typeface="Arial"/>
            </a:endParaRPr>
          </a:p>
          <a:p>
            <a:pPr indent="0" lvl="0" marL="0" rtl="0" algn="l">
              <a:lnSpc>
                <a:spcPct val="105000"/>
              </a:lnSpc>
              <a:spcBef>
                <a:spcPts val="0"/>
              </a:spcBef>
              <a:spcAft>
                <a:spcPts val="0"/>
              </a:spcAft>
              <a:buNone/>
            </a:pPr>
            <a:r>
              <a:rPr lang="en">
                <a:solidFill>
                  <a:srgbClr val="000000"/>
                </a:solidFill>
                <a:latin typeface="Arial"/>
                <a:ea typeface="Arial"/>
                <a:cs typeface="Arial"/>
                <a:sym typeface="Arial"/>
              </a:rPr>
              <a:t>  1. Implement celestial motion equations </a:t>
            </a:r>
            <a:endParaRPr>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a:solidFill>
                  <a:srgbClr val="000000"/>
                </a:solidFill>
                <a:latin typeface="Arial"/>
                <a:ea typeface="Arial"/>
                <a:cs typeface="Arial"/>
                <a:sym typeface="Arial"/>
              </a:rPr>
              <a:t>  2. Simulate sky view according to the model</a:t>
            </a:r>
            <a:endParaRPr>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a:solidFill>
                  <a:srgbClr val="000000"/>
                </a:solidFill>
                <a:latin typeface="Arial"/>
                <a:ea typeface="Arial"/>
                <a:cs typeface="Arial"/>
                <a:sym typeface="Arial"/>
              </a:rPr>
              <a:t>  3. RETURN simulated sky view</a:t>
            </a:r>
            <a:endParaRPr>
              <a:solidFill>
                <a:srgbClr val="000000"/>
              </a:solidFill>
              <a:latin typeface="Arial"/>
              <a:ea typeface="Arial"/>
              <a:cs typeface="Arial"/>
              <a:sym typeface="Arial"/>
            </a:endParaRPr>
          </a:p>
          <a:p>
            <a:pPr indent="0" lvl="0" marL="0" rtl="0" algn="l">
              <a:lnSpc>
                <a:spcPct val="105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a:solidFill>
                  <a:srgbClr val="000000"/>
                </a:solidFill>
                <a:latin typeface="Arial"/>
                <a:ea typeface="Arial"/>
                <a:cs typeface="Arial"/>
                <a:sym typeface="Arial"/>
              </a:rPr>
              <a:t>FUNCTION </a:t>
            </a:r>
            <a:r>
              <a:rPr lang="en">
                <a:solidFill>
                  <a:srgbClr val="1155CC"/>
                </a:solidFill>
                <a:latin typeface="Arial"/>
                <a:ea typeface="Arial"/>
                <a:cs typeface="Arial"/>
                <a:sym typeface="Arial"/>
              </a:rPr>
              <a:t>automatic_tracking:</a:t>
            </a:r>
            <a:endParaRPr>
              <a:solidFill>
                <a:srgbClr val="1155CC"/>
              </a:solidFill>
              <a:latin typeface="Arial"/>
              <a:ea typeface="Arial"/>
              <a:cs typeface="Arial"/>
              <a:sym typeface="Arial"/>
            </a:endParaRPr>
          </a:p>
          <a:p>
            <a:pPr indent="0" lvl="0" marL="0" rtl="0" algn="l">
              <a:lnSpc>
                <a:spcPct val="105000"/>
              </a:lnSpc>
              <a:spcBef>
                <a:spcPts val="0"/>
              </a:spcBef>
              <a:spcAft>
                <a:spcPts val="0"/>
              </a:spcAft>
              <a:buNone/>
            </a:pPr>
            <a:r>
              <a:rPr lang="en">
                <a:solidFill>
                  <a:srgbClr val="000000"/>
                </a:solidFill>
                <a:latin typeface="Arial"/>
                <a:ea typeface="Arial"/>
                <a:cs typeface="Arial"/>
                <a:sym typeface="Arial"/>
              </a:rPr>
              <a:t>  1. Implement image processing techniques </a:t>
            </a:r>
            <a:endParaRPr>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a:solidFill>
                  <a:srgbClr val="000000"/>
                </a:solidFill>
                <a:latin typeface="Arial"/>
                <a:ea typeface="Arial"/>
                <a:cs typeface="Arial"/>
                <a:sym typeface="Arial"/>
              </a:rPr>
              <a:t>  2. Detect Objects</a:t>
            </a:r>
            <a:endParaRPr>
              <a:solidFill>
                <a:srgbClr val="000000"/>
              </a:solidFill>
              <a:latin typeface="Arial"/>
              <a:ea typeface="Arial"/>
              <a:cs typeface="Arial"/>
              <a:sym typeface="Arial"/>
            </a:endParaRPr>
          </a:p>
          <a:p>
            <a:pPr indent="0" lvl="0" marL="0" rtl="0" algn="l">
              <a:lnSpc>
                <a:spcPct val="105000"/>
              </a:lnSpc>
              <a:spcBef>
                <a:spcPts val="0"/>
              </a:spcBef>
              <a:spcAft>
                <a:spcPts val="0"/>
              </a:spcAft>
              <a:buNone/>
            </a:pPr>
            <a:r>
              <a:rPr lang="en">
                <a:solidFill>
                  <a:srgbClr val="000000"/>
                </a:solidFill>
                <a:latin typeface="Arial"/>
                <a:ea typeface="Arial"/>
                <a:cs typeface="Arial"/>
                <a:sym typeface="Arial"/>
              </a:rPr>
              <a:t>  3. RETURN detected and tracked objects</a:t>
            </a:r>
            <a:endParaRPr>
              <a:solidFill>
                <a:srgbClr val="000000"/>
              </a:solidFill>
              <a:latin typeface="Arial"/>
              <a:ea typeface="Arial"/>
              <a:cs typeface="Arial"/>
              <a:sym typeface="Arial"/>
            </a:endParaRPr>
          </a:p>
          <a:p>
            <a:pPr indent="0" lvl="0" marL="0" rtl="0" algn="l">
              <a:lnSpc>
                <a:spcPct val="105000"/>
              </a:lnSpc>
              <a:spcBef>
                <a:spcPts val="0"/>
              </a:spcBef>
              <a:spcAft>
                <a:spcPts val="1200"/>
              </a:spcAft>
              <a:buNone/>
            </a:pPr>
            <a:r>
              <a:t/>
            </a:r>
            <a:endParaRPr/>
          </a:p>
        </p:txBody>
      </p:sp>
      <p:sp>
        <p:nvSpPr>
          <p:cNvPr id="218" name="Google Shape;218;p23"/>
          <p:cNvSpPr txBox="1"/>
          <p:nvPr/>
        </p:nvSpPr>
        <p:spPr>
          <a:xfrm>
            <a:off x="4484650" y="775100"/>
            <a:ext cx="3937800" cy="268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300"/>
              <a:t>FUNCTION </a:t>
            </a:r>
            <a:r>
              <a:rPr lang="en" sz="1300">
                <a:solidFill>
                  <a:srgbClr val="38761D"/>
                </a:solidFill>
              </a:rPr>
              <a:t>estimate_parameters:</a:t>
            </a:r>
            <a:endParaRPr sz="1300">
              <a:solidFill>
                <a:srgbClr val="38761D"/>
              </a:solidFill>
            </a:endParaRPr>
          </a:p>
          <a:p>
            <a:pPr indent="0" lvl="0" marL="0" rtl="0" algn="l">
              <a:lnSpc>
                <a:spcPct val="115000"/>
              </a:lnSpc>
              <a:spcBef>
                <a:spcPts val="0"/>
              </a:spcBef>
              <a:spcAft>
                <a:spcPts val="0"/>
              </a:spcAft>
              <a:buNone/>
            </a:pPr>
            <a:r>
              <a:rPr lang="en" sz="1300"/>
              <a:t>  1. Analyze observed tracks </a:t>
            </a:r>
            <a:endParaRPr sz="1300"/>
          </a:p>
          <a:p>
            <a:pPr indent="0" lvl="0" marL="0" rtl="0" algn="l">
              <a:lnSpc>
                <a:spcPct val="115000"/>
              </a:lnSpc>
              <a:spcBef>
                <a:spcPts val="0"/>
              </a:spcBef>
              <a:spcAft>
                <a:spcPts val="0"/>
              </a:spcAft>
              <a:buNone/>
            </a:pPr>
            <a:r>
              <a:rPr lang="en" sz="1300"/>
              <a:t>  2. RETURN estimated parameter values</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en" sz="1300"/>
              <a:t>MAIN:</a:t>
            </a:r>
            <a:endParaRPr sz="1300"/>
          </a:p>
          <a:p>
            <a:pPr indent="0" lvl="0" marL="0" rtl="0" algn="l">
              <a:lnSpc>
                <a:spcPct val="115000"/>
              </a:lnSpc>
              <a:spcBef>
                <a:spcPts val="0"/>
              </a:spcBef>
              <a:spcAft>
                <a:spcPts val="0"/>
              </a:spcAft>
              <a:buNone/>
            </a:pPr>
            <a:r>
              <a:rPr lang="en" sz="1300"/>
              <a:t>  1. CALL </a:t>
            </a:r>
            <a:r>
              <a:rPr lang="en" sz="1300">
                <a:solidFill>
                  <a:srgbClr val="CC0000"/>
                </a:solidFill>
              </a:rPr>
              <a:t>build_model</a:t>
            </a:r>
            <a:endParaRPr sz="1300"/>
          </a:p>
          <a:p>
            <a:pPr indent="0" lvl="0" marL="0" rtl="0" algn="l">
              <a:lnSpc>
                <a:spcPct val="115000"/>
              </a:lnSpc>
              <a:spcBef>
                <a:spcPts val="0"/>
              </a:spcBef>
              <a:spcAft>
                <a:spcPts val="0"/>
              </a:spcAft>
              <a:buNone/>
            </a:pPr>
            <a:r>
              <a:rPr lang="en" sz="1300"/>
              <a:t>  2. </a:t>
            </a:r>
            <a:r>
              <a:rPr lang="en" sz="1300"/>
              <a:t>CALL </a:t>
            </a:r>
            <a:r>
              <a:rPr lang="en" sz="1300">
                <a:solidFill>
                  <a:srgbClr val="1155CC"/>
                </a:solidFill>
              </a:rPr>
              <a:t>automatic_tracking</a:t>
            </a:r>
            <a:r>
              <a:rPr lang="en" sz="1300"/>
              <a:t> on simulated model</a:t>
            </a:r>
            <a:endParaRPr sz="1300"/>
          </a:p>
          <a:p>
            <a:pPr indent="0" lvl="0" marL="0" rtl="0" algn="l">
              <a:lnSpc>
                <a:spcPct val="115000"/>
              </a:lnSpc>
              <a:spcBef>
                <a:spcPts val="0"/>
              </a:spcBef>
              <a:spcAft>
                <a:spcPts val="0"/>
              </a:spcAft>
              <a:buNone/>
            </a:pPr>
            <a:r>
              <a:rPr lang="en" sz="1300"/>
              <a:t>  3. CALL </a:t>
            </a:r>
            <a:r>
              <a:rPr lang="en" sz="1300">
                <a:solidFill>
                  <a:srgbClr val="1155CC"/>
                </a:solidFill>
              </a:rPr>
              <a:t>automatic_tracking</a:t>
            </a:r>
            <a:r>
              <a:rPr lang="en" sz="1300"/>
              <a:t> on real sky images</a:t>
            </a:r>
            <a:endParaRPr sz="1300">
              <a:solidFill>
                <a:srgbClr val="1155CC"/>
              </a:solidFill>
            </a:endParaRPr>
          </a:p>
          <a:p>
            <a:pPr indent="0" lvl="0" marL="0" rtl="0" algn="l">
              <a:lnSpc>
                <a:spcPct val="115000"/>
              </a:lnSpc>
              <a:spcBef>
                <a:spcPts val="0"/>
              </a:spcBef>
              <a:spcAft>
                <a:spcPts val="0"/>
              </a:spcAft>
              <a:buNone/>
            </a:pPr>
            <a:r>
              <a:rPr lang="en" sz="1300"/>
              <a:t>  4. </a:t>
            </a:r>
            <a:r>
              <a:rPr lang="en" sz="1300"/>
              <a:t>CALL </a:t>
            </a:r>
            <a:r>
              <a:rPr lang="en" sz="1300">
                <a:solidFill>
                  <a:srgbClr val="38761D"/>
                </a:solidFill>
              </a:rPr>
              <a:t>estimate_parameters</a:t>
            </a:r>
            <a:r>
              <a:rPr lang="en" sz="1300"/>
              <a:t> on observed tracks</a:t>
            </a:r>
            <a:endParaRPr sz="1300"/>
          </a:p>
          <a:p>
            <a:pPr indent="0" lvl="0" marL="0" rtl="0" algn="l">
              <a:lnSpc>
                <a:spcPct val="115000"/>
              </a:lnSpc>
              <a:spcBef>
                <a:spcPts val="0"/>
              </a:spcBef>
              <a:spcAft>
                <a:spcPts val="0"/>
              </a:spcAft>
              <a:buNone/>
            </a:pPr>
            <a:r>
              <a:rPr lang="en" sz="1300"/>
              <a:t>  5. OUTPUT results</a:t>
            </a:r>
            <a:endParaRPr sz="1300"/>
          </a:p>
        </p:txBody>
      </p:sp>
      <p:sp>
        <p:nvSpPr>
          <p:cNvPr id="219" name="Google Shape;219;p23"/>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11</a:t>
            </a:r>
            <a:endParaRPr b="1" sz="19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7429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Use case</a:t>
            </a:r>
            <a:endParaRPr/>
          </a:p>
        </p:txBody>
      </p:sp>
      <p:pic>
        <p:nvPicPr>
          <p:cNvPr id="225" name="Google Shape;225;p24"/>
          <p:cNvPicPr preferRelativeResize="0"/>
          <p:nvPr/>
        </p:nvPicPr>
        <p:blipFill>
          <a:blip r:embed="rId3">
            <a:alphaModFix/>
          </a:blip>
          <a:stretch>
            <a:fillRect/>
          </a:stretch>
        </p:blipFill>
        <p:spPr>
          <a:xfrm>
            <a:off x="3866875" y="384050"/>
            <a:ext cx="3851626" cy="4375400"/>
          </a:xfrm>
          <a:prstGeom prst="rect">
            <a:avLst/>
          </a:prstGeom>
          <a:noFill/>
          <a:ln>
            <a:noFill/>
          </a:ln>
        </p:spPr>
      </p:pic>
      <p:sp>
        <p:nvSpPr>
          <p:cNvPr id="226" name="Google Shape;226;p24"/>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12</a:t>
            </a:r>
            <a:endParaRPr b="1" sz="1900">
              <a:solidFill>
                <a:schemeClr val="lt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5"/>
          <p:cNvSpPr txBox="1"/>
          <p:nvPr>
            <p:ph type="title"/>
          </p:nvPr>
        </p:nvSpPr>
        <p:spPr>
          <a:xfrm>
            <a:off x="628475" y="3522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Activity diagram</a:t>
            </a:r>
            <a:endParaRPr/>
          </a:p>
        </p:txBody>
      </p:sp>
      <p:sp>
        <p:nvSpPr>
          <p:cNvPr id="232" name="Google Shape;232;p25"/>
          <p:cNvSpPr txBox="1"/>
          <p:nvPr/>
        </p:nvSpPr>
        <p:spPr>
          <a:xfrm>
            <a:off x="849625" y="1699275"/>
            <a:ext cx="372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3" name="Google Shape;233;p25"/>
          <p:cNvSpPr txBox="1"/>
          <p:nvPr/>
        </p:nvSpPr>
        <p:spPr>
          <a:xfrm>
            <a:off x="5496338" y="451550"/>
            <a:ext cx="28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4" name="Google Shape;234;p25"/>
          <p:cNvSpPr txBox="1"/>
          <p:nvPr/>
        </p:nvSpPr>
        <p:spPr>
          <a:xfrm>
            <a:off x="849625" y="1242475"/>
            <a:ext cx="359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235" name="Google Shape;235;p25"/>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13</a:t>
            </a:r>
            <a:endParaRPr b="1" sz="1900">
              <a:solidFill>
                <a:schemeClr val="lt1"/>
              </a:solidFill>
              <a:latin typeface="Calibri"/>
              <a:ea typeface="Calibri"/>
              <a:cs typeface="Calibri"/>
              <a:sym typeface="Calibri"/>
            </a:endParaRPr>
          </a:p>
        </p:txBody>
      </p:sp>
      <p:pic>
        <p:nvPicPr>
          <p:cNvPr id="236" name="Google Shape;236;p25"/>
          <p:cNvPicPr preferRelativeResize="0"/>
          <p:nvPr/>
        </p:nvPicPr>
        <p:blipFill>
          <a:blip r:embed="rId3">
            <a:alphaModFix/>
          </a:blip>
          <a:stretch>
            <a:fillRect/>
          </a:stretch>
        </p:blipFill>
        <p:spPr>
          <a:xfrm>
            <a:off x="3426625" y="851750"/>
            <a:ext cx="2886075" cy="3733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6"/>
          <p:cNvSpPr txBox="1"/>
          <p:nvPr>
            <p:ph type="title"/>
          </p:nvPr>
        </p:nvSpPr>
        <p:spPr>
          <a:xfrm>
            <a:off x="211950" y="440575"/>
            <a:ext cx="3443400" cy="90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900">
                <a:highlight>
                  <a:srgbClr val="FFFFFF"/>
                </a:highlight>
                <a:latin typeface="Roboto"/>
                <a:ea typeface="Roboto"/>
                <a:cs typeface="Roboto"/>
                <a:sym typeface="Roboto"/>
              </a:rPr>
              <a:t>Development Workflow Overview </a:t>
            </a:r>
            <a:endParaRPr b="1" sz="1900">
              <a:highlight>
                <a:srgbClr val="FFFFFF"/>
              </a:highlight>
              <a:latin typeface="Roboto"/>
              <a:ea typeface="Roboto"/>
              <a:cs typeface="Roboto"/>
              <a:sym typeface="Roboto"/>
            </a:endParaRPr>
          </a:p>
          <a:p>
            <a:pPr indent="0" lvl="0" marL="0" rtl="0" algn="l">
              <a:spcBef>
                <a:spcPts val="0"/>
              </a:spcBef>
              <a:spcAft>
                <a:spcPts val="0"/>
              </a:spcAft>
              <a:buNone/>
            </a:pPr>
            <a:r>
              <a:rPr b="1" lang="en" sz="1900">
                <a:highlight>
                  <a:srgbClr val="FFFFFF"/>
                </a:highlight>
                <a:latin typeface="Roboto"/>
                <a:ea typeface="Roboto"/>
                <a:cs typeface="Roboto"/>
                <a:sym typeface="Roboto"/>
              </a:rPr>
              <a:t> </a:t>
            </a:r>
            <a:endParaRPr b="1" sz="1900">
              <a:highlight>
                <a:srgbClr val="FFFFFF"/>
              </a:highlight>
              <a:latin typeface="Roboto"/>
              <a:ea typeface="Roboto"/>
              <a:cs typeface="Roboto"/>
              <a:sym typeface="Roboto"/>
            </a:endParaRPr>
          </a:p>
          <a:p>
            <a:pPr indent="0" lvl="0" marL="0" rtl="0" algn="l">
              <a:spcBef>
                <a:spcPts val="0"/>
              </a:spcBef>
              <a:spcAft>
                <a:spcPts val="0"/>
              </a:spcAft>
              <a:buNone/>
            </a:pPr>
            <a:r>
              <a:t/>
            </a:r>
            <a:endParaRPr b="1" sz="1900">
              <a:highlight>
                <a:srgbClr val="FFFFFF"/>
              </a:highlight>
              <a:latin typeface="Roboto"/>
              <a:ea typeface="Roboto"/>
              <a:cs typeface="Roboto"/>
              <a:sym typeface="Roboto"/>
            </a:endParaRPr>
          </a:p>
        </p:txBody>
      </p:sp>
      <p:sp>
        <p:nvSpPr>
          <p:cNvPr id="242" name="Google Shape;242;p26"/>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14</a:t>
            </a:r>
            <a:endParaRPr b="1" sz="1900">
              <a:solidFill>
                <a:schemeClr val="lt1"/>
              </a:solidFill>
              <a:latin typeface="Calibri"/>
              <a:ea typeface="Calibri"/>
              <a:cs typeface="Calibri"/>
              <a:sym typeface="Calibri"/>
            </a:endParaRPr>
          </a:p>
        </p:txBody>
      </p:sp>
      <p:pic>
        <p:nvPicPr>
          <p:cNvPr id="243" name="Google Shape;243;p26"/>
          <p:cNvPicPr preferRelativeResize="0"/>
          <p:nvPr/>
        </p:nvPicPr>
        <p:blipFill rotWithShape="1">
          <a:blip r:embed="rId3">
            <a:alphaModFix/>
          </a:blip>
          <a:srcRect b="0" l="8481" r="4166" t="0"/>
          <a:stretch/>
        </p:blipFill>
        <p:spPr>
          <a:xfrm>
            <a:off x="381000" y="1396854"/>
            <a:ext cx="8381998" cy="208497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7"/>
          <p:cNvSpPr txBox="1"/>
          <p:nvPr>
            <p:ph type="title"/>
          </p:nvPr>
        </p:nvSpPr>
        <p:spPr>
          <a:xfrm>
            <a:off x="773475" y="45847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GUI </a:t>
            </a:r>
            <a:endParaRPr/>
          </a:p>
        </p:txBody>
      </p:sp>
      <p:pic>
        <p:nvPicPr>
          <p:cNvPr id="249" name="Google Shape;249;p27"/>
          <p:cNvPicPr preferRelativeResize="0"/>
          <p:nvPr/>
        </p:nvPicPr>
        <p:blipFill>
          <a:blip r:embed="rId3">
            <a:alphaModFix/>
          </a:blip>
          <a:stretch>
            <a:fillRect/>
          </a:stretch>
        </p:blipFill>
        <p:spPr>
          <a:xfrm>
            <a:off x="1650700" y="1090425"/>
            <a:ext cx="6095293" cy="3425626"/>
          </a:xfrm>
          <a:prstGeom prst="rect">
            <a:avLst/>
          </a:prstGeom>
          <a:noFill/>
          <a:ln>
            <a:noFill/>
          </a:ln>
        </p:spPr>
      </p:pic>
      <p:sp>
        <p:nvSpPr>
          <p:cNvPr id="250" name="Google Shape;250;p27"/>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15</a:t>
            </a:r>
            <a:endParaRPr b="1" sz="1900">
              <a:solidFill>
                <a:schemeClr val="lt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8"/>
          <p:cNvSpPr txBox="1"/>
          <p:nvPr>
            <p:ph type="title"/>
          </p:nvPr>
        </p:nvSpPr>
        <p:spPr>
          <a:xfrm>
            <a:off x="764350" y="2782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GUI</a:t>
            </a:r>
            <a:endParaRPr/>
          </a:p>
        </p:txBody>
      </p:sp>
      <p:pic>
        <p:nvPicPr>
          <p:cNvPr id="256" name="Google Shape;256;p28"/>
          <p:cNvPicPr preferRelativeResize="0"/>
          <p:nvPr/>
        </p:nvPicPr>
        <p:blipFill>
          <a:blip r:embed="rId3">
            <a:alphaModFix/>
          </a:blip>
          <a:stretch>
            <a:fillRect/>
          </a:stretch>
        </p:blipFill>
        <p:spPr>
          <a:xfrm>
            <a:off x="2309450" y="825625"/>
            <a:ext cx="4670377" cy="2257650"/>
          </a:xfrm>
          <a:prstGeom prst="rect">
            <a:avLst/>
          </a:prstGeom>
          <a:noFill/>
          <a:ln>
            <a:noFill/>
          </a:ln>
        </p:spPr>
      </p:pic>
      <p:pic>
        <p:nvPicPr>
          <p:cNvPr id="257" name="Google Shape;257;p28"/>
          <p:cNvPicPr preferRelativeResize="0"/>
          <p:nvPr/>
        </p:nvPicPr>
        <p:blipFill>
          <a:blip r:embed="rId4">
            <a:alphaModFix/>
          </a:blip>
          <a:stretch>
            <a:fillRect/>
          </a:stretch>
        </p:blipFill>
        <p:spPr>
          <a:xfrm>
            <a:off x="2309450" y="2879401"/>
            <a:ext cx="4871424" cy="1755425"/>
          </a:xfrm>
          <a:prstGeom prst="rect">
            <a:avLst/>
          </a:prstGeom>
          <a:noFill/>
          <a:ln>
            <a:noFill/>
          </a:ln>
        </p:spPr>
      </p:pic>
      <p:sp>
        <p:nvSpPr>
          <p:cNvPr id="258" name="Google Shape;258;p28"/>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16</a:t>
            </a:r>
            <a:endParaRPr b="1" sz="1900">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9"/>
          <p:cNvSpPr txBox="1"/>
          <p:nvPr>
            <p:ph type="title"/>
          </p:nvPr>
        </p:nvSpPr>
        <p:spPr>
          <a:xfrm>
            <a:off x="768825" y="2575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GUI</a:t>
            </a:r>
            <a:endParaRPr/>
          </a:p>
        </p:txBody>
      </p:sp>
      <p:pic>
        <p:nvPicPr>
          <p:cNvPr id="264" name="Google Shape;264;p29"/>
          <p:cNvPicPr preferRelativeResize="0"/>
          <p:nvPr/>
        </p:nvPicPr>
        <p:blipFill>
          <a:blip r:embed="rId3">
            <a:alphaModFix/>
          </a:blip>
          <a:stretch>
            <a:fillRect/>
          </a:stretch>
        </p:blipFill>
        <p:spPr>
          <a:xfrm>
            <a:off x="1614100" y="1063800"/>
            <a:ext cx="6133100" cy="3488799"/>
          </a:xfrm>
          <a:prstGeom prst="rect">
            <a:avLst/>
          </a:prstGeom>
          <a:noFill/>
          <a:ln>
            <a:noFill/>
          </a:ln>
        </p:spPr>
      </p:pic>
      <p:sp>
        <p:nvSpPr>
          <p:cNvPr id="265" name="Google Shape;265;p29"/>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17</a:t>
            </a:r>
            <a:endParaRPr b="1" sz="19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0"/>
          <p:cNvSpPr txBox="1"/>
          <p:nvPr>
            <p:ph type="title"/>
          </p:nvPr>
        </p:nvSpPr>
        <p:spPr>
          <a:xfrm>
            <a:off x="773175" y="4027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GUI</a:t>
            </a:r>
            <a:endParaRPr/>
          </a:p>
        </p:txBody>
      </p:sp>
      <p:pic>
        <p:nvPicPr>
          <p:cNvPr id="271" name="Google Shape;271;p30"/>
          <p:cNvPicPr preferRelativeResize="0"/>
          <p:nvPr/>
        </p:nvPicPr>
        <p:blipFill>
          <a:blip r:embed="rId3">
            <a:alphaModFix/>
          </a:blip>
          <a:stretch>
            <a:fillRect/>
          </a:stretch>
        </p:blipFill>
        <p:spPr>
          <a:xfrm>
            <a:off x="1632400" y="1098625"/>
            <a:ext cx="6141092" cy="3481351"/>
          </a:xfrm>
          <a:prstGeom prst="rect">
            <a:avLst/>
          </a:prstGeom>
          <a:noFill/>
          <a:ln>
            <a:noFill/>
          </a:ln>
        </p:spPr>
      </p:pic>
      <p:sp>
        <p:nvSpPr>
          <p:cNvPr id="272" name="Google Shape;272;p30"/>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18</a:t>
            </a:r>
            <a:endParaRPr b="1" sz="1900">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78" name="Google Shape;278;p31"/>
          <p:cNvSpPr txBox="1"/>
          <p:nvPr>
            <p:ph idx="1" type="body"/>
          </p:nvPr>
        </p:nvSpPr>
        <p:spPr>
          <a:xfrm>
            <a:off x="583575" y="1800200"/>
            <a:ext cx="4275600" cy="24480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AutoNum type="arabicPeriod"/>
            </a:pPr>
            <a:r>
              <a:rPr b="1" lang="en"/>
              <a:t>Visualization</a:t>
            </a:r>
            <a:r>
              <a:rPr b="1" lang="en"/>
              <a:t> of objects with given </a:t>
            </a:r>
            <a:r>
              <a:rPr b="1" lang="en"/>
              <a:t>parameters</a:t>
            </a:r>
            <a:r>
              <a:rPr b="1" lang="en"/>
              <a:t>. </a:t>
            </a:r>
            <a:endParaRPr b="1"/>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Stars and sun movement visualization due to Earth’s rotation.</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Moon movement and </a:t>
            </a:r>
            <a:r>
              <a:rPr lang="en"/>
              <a:t>phases</a:t>
            </a:r>
            <a:r>
              <a:rPr lang="en"/>
              <a:t> visualization. </a:t>
            </a:r>
            <a:endParaRPr/>
          </a:p>
          <a:p>
            <a:pPr indent="0" lvl="0" marL="457200" rtl="0" algn="l">
              <a:spcBef>
                <a:spcPts val="1200"/>
              </a:spcBef>
              <a:spcAft>
                <a:spcPts val="1200"/>
              </a:spcAft>
              <a:buNone/>
            </a:pPr>
            <a:r>
              <a:t/>
            </a:r>
            <a:endParaRPr/>
          </a:p>
        </p:txBody>
      </p:sp>
      <p:pic>
        <p:nvPicPr>
          <p:cNvPr id="279" name="Google Shape;279;p31"/>
          <p:cNvPicPr preferRelativeResize="0"/>
          <p:nvPr/>
        </p:nvPicPr>
        <p:blipFill>
          <a:blip r:embed="rId3">
            <a:alphaModFix/>
          </a:blip>
          <a:stretch>
            <a:fillRect/>
          </a:stretch>
        </p:blipFill>
        <p:spPr>
          <a:xfrm>
            <a:off x="4636900" y="1148825"/>
            <a:ext cx="4019550" cy="2924175"/>
          </a:xfrm>
          <a:prstGeom prst="rect">
            <a:avLst/>
          </a:prstGeom>
          <a:noFill/>
          <a:ln>
            <a:noFill/>
          </a:ln>
        </p:spPr>
      </p:pic>
      <p:sp>
        <p:nvSpPr>
          <p:cNvPr id="280" name="Google Shape;280;p31"/>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20</a:t>
            </a:r>
            <a:endParaRPr b="1" sz="1900">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4"/>
          <p:cNvSpPr txBox="1"/>
          <p:nvPr>
            <p:ph type="title"/>
          </p:nvPr>
        </p:nvSpPr>
        <p:spPr>
          <a:xfrm>
            <a:off x="819150" y="845600"/>
            <a:ext cx="7505700" cy="67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Goals</a:t>
            </a:r>
            <a:endParaRPr/>
          </a:p>
        </p:txBody>
      </p:sp>
      <p:sp>
        <p:nvSpPr>
          <p:cNvPr id="138" name="Google Shape;138;p14"/>
          <p:cNvSpPr txBox="1"/>
          <p:nvPr>
            <p:ph idx="1" type="body"/>
          </p:nvPr>
        </p:nvSpPr>
        <p:spPr>
          <a:xfrm>
            <a:off x="819150" y="1685300"/>
            <a:ext cx="7505700" cy="2458800"/>
          </a:xfrm>
          <a:prstGeom prst="rect">
            <a:avLst/>
          </a:prstGeom>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t/>
            </a:r>
            <a:endParaRPr sz="5600">
              <a:latin typeface="Arial"/>
              <a:ea typeface="Arial"/>
              <a:cs typeface="Arial"/>
              <a:sym typeface="Arial"/>
            </a:endParaRPr>
          </a:p>
          <a:p>
            <a:pPr indent="-317500" lvl="0" marL="457200" rtl="0" algn="l">
              <a:spcBef>
                <a:spcPts val="1200"/>
              </a:spcBef>
              <a:spcAft>
                <a:spcPts val="0"/>
              </a:spcAft>
              <a:buSzPct val="100000"/>
              <a:buFont typeface="Arial"/>
              <a:buChar char="●"/>
            </a:pPr>
            <a:r>
              <a:rPr lang="en" sz="5600">
                <a:latin typeface="Arial"/>
                <a:ea typeface="Arial"/>
                <a:cs typeface="Arial"/>
                <a:sym typeface="Arial"/>
              </a:rPr>
              <a:t>Evaluating whether kinematics and Newton's laws alone are sufficient for observing and understanding the movements of stars and celestial objects.</a:t>
            </a:r>
            <a:endParaRPr sz="5600">
              <a:latin typeface="Arial"/>
              <a:ea typeface="Arial"/>
              <a:cs typeface="Arial"/>
              <a:sym typeface="Arial"/>
            </a:endParaRPr>
          </a:p>
          <a:p>
            <a:pPr indent="0" lvl="0" marL="0" rtl="0" algn="l">
              <a:spcBef>
                <a:spcPts val="1200"/>
              </a:spcBef>
              <a:spcAft>
                <a:spcPts val="0"/>
              </a:spcAft>
              <a:buNone/>
            </a:pPr>
            <a:r>
              <a:t/>
            </a:r>
            <a:endParaRPr sz="5600">
              <a:latin typeface="Arial"/>
              <a:ea typeface="Arial"/>
              <a:cs typeface="Arial"/>
              <a:sym typeface="Arial"/>
            </a:endParaRPr>
          </a:p>
          <a:p>
            <a:pPr indent="-317500" lvl="0" marL="457200" rtl="0" algn="l">
              <a:spcBef>
                <a:spcPts val="1200"/>
              </a:spcBef>
              <a:spcAft>
                <a:spcPts val="0"/>
              </a:spcAft>
              <a:buSzPct val="100000"/>
              <a:buFont typeface="Arial"/>
              <a:buChar char="●"/>
            </a:pPr>
            <a:r>
              <a:rPr lang="en" sz="5600">
                <a:latin typeface="Arial"/>
                <a:ea typeface="Arial"/>
                <a:cs typeface="Arial"/>
                <a:sym typeface="Arial"/>
              </a:rPr>
              <a:t>Object detection in sky images.</a:t>
            </a:r>
            <a:endParaRPr sz="5600">
              <a:latin typeface="Arial"/>
              <a:ea typeface="Arial"/>
              <a:cs typeface="Arial"/>
              <a:sym typeface="Arial"/>
            </a:endParaRPr>
          </a:p>
          <a:p>
            <a:pPr indent="0" lvl="0" marL="457200" rtl="0" algn="l">
              <a:spcBef>
                <a:spcPts val="1200"/>
              </a:spcBef>
              <a:spcAft>
                <a:spcPts val="0"/>
              </a:spcAft>
              <a:buNone/>
            </a:pPr>
            <a:r>
              <a:t/>
            </a:r>
            <a:endParaRPr sz="5600">
              <a:latin typeface="Arial"/>
              <a:ea typeface="Arial"/>
              <a:cs typeface="Arial"/>
              <a:sym typeface="Arial"/>
            </a:endParaRPr>
          </a:p>
          <a:p>
            <a:pPr indent="-317500" lvl="0" marL="457200" rtl="0" algn="l">
              <a:spcBef>
                <a:spcPts val="1200"/>
              </a:spcBef>
              <a:spcAft>
                <a:spcPts val="0"/>
              </a:spcAft>
              <a:buSzPct val="100000"/>
              <a:buFont typeface="Arial"/>
              <a:buChar char="●"/>
            </a:pPr>
            <a:r>
              <a:rPr lang="en" sz="5600">
                <a:latin typeface="Arial"/>
                <a:ea typeface="Arial"/>
                <a:cs typeface="Arial"/>
                <a:sym typeface="Arial"/>
              </a:rPr>
              <a:t>Investigating the accuracy and validity of theories learned in school regarding celestial motions.</a:t>
            </a:r>
            <a:endParaRPr sz="5600">
              <a:latin typeface="Arial"/>
              <a:ea typeface="Arial"/>
              <a:cs typeface="Arial"/>
              <a:sym typeface="Arial"/>
            </a:endParaRPr>
          </a:p>
          <a:p>
            <a:pPr indent="0" lvl="0" marL="0" rtl="0" algn="l">
              <a:spcBef>
                <a:spcPts val="1200"/>
              </a:spcBef>
              <a:spcAft>
                <a:spcPts val="0"/>
              </a:spcAft>
              <a:buNone/>
            </a:pPr>
            <a:r>
              <a:t/>
            </a:r>
            <a:endParaRPr sz="5600">
              <a:latin typeface="Arial"/>
              <a:ea typeface="Arial"/>
              <a:cs typeface="Arial"/>
              <a:sym typeface="Arial"/>
            </a:endParaRPr>
          </a:p>
          <a:p>
            <a:pPr indent="0" lvl="0" marL="457200" rtl="0" algn="l">
              <a:spcBef>
                <a:spcPts val="1200"/>
              </a:spcBef>
              <a:spcAft>
                <a:spcPts val="1200"/>
              </a:spcAft>
              <a:buNone/>
            </a:pPr>
            <a:r>
              <a:t/>
            </a:r>
            <a:endParaRPr sz="1600"/>
          </a:p>
        </p:txBody>
      </p:sp>
      <p:sp>
        <p:nvSpPr>
          <p:cNvPr id="139" name="Google Shape;139;p14"/>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2</a:t>
            </a:r>
            <a:endParaRPr b="1" sz="1900">
              <a:solidFill>
                <a:schemeClr val="lt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2"/>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86" name="Google Shape;286;p32"/>
          <p:cNvSpPr txBox="1"/>
          <p:nvPr>
            <p:ph idx="1" type="body"/>
          </p:nvPr>
        </p:nvSpPr>
        <p:spPr>
          <a:xfrm>
            <a:off x="819150" y="1603850"/>
            <a:ext cx="4105500" cy="283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2. </a:t>
            </a:r>
            <a:r>
              <a:rPr lang="en"/>
              <a:t>   </a:t>
            </a:r>
            <a:r>
              <a:rPr b="1" lang="en"/>
              <a:t>Simulation of planets </a:t>
            </a:r>
            <a:r>
              <a:rPr b="1" lang="en"/>
              <a:t>movement</a:t>
            </a:r>
            <a:r>
              <a:rPr b="1" lang="en"/>
              <a:t> based on classic physics laws.</a:t>
            </a:r>
            <a:endParaRPr b="1"/>
          </a:p>
          <a:p>
            <a:pPr indent="0" lvl="0" marL="457200" rtl="0" algn="l">
              <a:spcBef>
                <a:spcPts val="1200"/>
              </a:spcBef>
              <a:spcAft>
                <a:spcPts val="0"/>
              </a:spcAft>
              <a:buNone/>
            </a:pPr>
            <a:r>
              <a:t/>
            </a:r>
            <a:endParaRPr b="1"/>
          </a:p>
          <a:p>
            <a:pPr indent="-311150" lvl="0" marL="457200" rtl="0" algn="l">
              <a:spcBef>
                <a:spcPts val="1200"/>
              </a:spcBef>
              <a:spcAft>
                <a:spcPts val="0"/>
              </a:spcAft>
              <a:buSzPts val="1300"/>
              <a:buChar char="●"/>
            </a:pPr>
            <a:r>
              <a:rPr lang="en"/>
              <a:t>Updating position and </a:t>
            </a:r>
            <a:r>
              <a:rPr lang="en"/>
              <a:t>velocity</a:t>
            </a:r>
            <a:r>
              <a:rPr lang="en"/>
              <a:t> using newton’s model calculation.</a:t>
            </a:r>
            <a:endParaRPr/>
          </a:p>
          <a:p>
            <a:pPr indent="0" lvl="0" marL="914400" rtl="0" algn="l">
              <a:spcBef>
                <a:spcPts val="1200"/>
              </a:spcBef>
              <a:spcAft>
                <a:spcPts val="0"/>
              </a:spcAft>
              <a:buNone/>
            </a:pPr>
            <a:r>
              <a:t/>
            </a:r>
            <a:endParaRPr/>
          </a:p>
          <a:p>
            <a:pPr indent="-311150" lvl="0" marL="457200" rtl="0" algn="l">
              <a:spcBef>
                <a:spcPts val="1200"/>
              </a:spcBef>
              <a:spcAft>
                <a:spcPts val="0"/>
              </a:spcAft>
              <a:buSzPts val="1300"/>
              <a:buChar char="●"/>
            </a:pPr>
            <a:r>
              <a:rPr lang="en"/>
              <a:t>Visualizing the planets movement around the sun.</a:t>
            </a:r>
            <a:endParaRPr/>
          </a:p>
          <a:p>
            <a:pPr indent="0" lvl="0" marL="457200" rtl="0" algn="l">
              <a:spcBef>
                <a:spcPts val="1200"/>
              </a:spcBef>
              <a:spcAft>
                <a:spcPts val="1200"/>
              </a:spcAft>
              <a:buNone/>
            </a:pPr>
            <a:r>
              <a:t/>
            </a:r>
            <a:endParaRPr/>
          </a:p>
        </p:txBody>
      </p:sp>
      <p:pic>
        <p:nvPicPr>
          <p:cNvPr id="287" name="Google Shape;287;p32"/>
          <p:cNvPicPr preferRelativeResize="0"/>
          <p:nvPr/>
        </p:nvPicPr>
        <p:blipFill>
          <a:blip r:embed="rId3">
            <a:alphaModFix/>
          </a:blip>
          <a:stretch>
            <a:fillRect/>
          </a:stretch>
        </p:blipFill>
        <p:spPr>
          <a:xfrm>
            <a:off x="5731875" y="1067250"/>
            <a:ext cx="2985874" cy="3075625"/>
          </a:xfrm>
          <a:prstGeom prst="rect">
            <a:avLst/>
          </a:prstGeom>
          <a:noFill/>
          <a:ln>
            <a:noFill/>
          </a:ln>
        </p:spPr>
      </p:pic>
      <p:sp>
        <p:nvSpPr>
          <p:cNvPr id="288" name="Google Shape;288;p32"/>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21</a:t>
            </a:r>
            <a:endParaRPr b="1" sz="19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3"/>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294" name="Google Shape;294;p33"/>
          <p:cNvSpPr txBox="1"/>
          <p:nvPr>
            <p:ph idx="1" type="body"/>
          </p:nvPr>
        </p:nvSpPr>
        <p:spPr>
          <a:xfrm>
            <a:off x="819150" y="1481375"/>
            <a:ext cx="7505700" cy="27564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3. Image processing</a:t>
            </a:r>
            <a:endParaRPr/>
          </a:p>
          <a:p>
            <a:pPr indent="0" lvl="0" marL="457200" rtl="0" algn="l">
              <a:spcBef>
                <a:spcPts val="1200"/>
              </a:spcBef>
              <a:spcAft>
                <a:spcPts val="1200"/>
              </a:spcAft>
              <a:buNone/>
            </a:pPr>
            <a:r>
              <a:t/>
            </a:r>
            <a:endParaRPr/>
          </a:p>
        </p:txBody>
      </p:sp>
      <p:pic>
        <p:nvPicPr>
          <p:cNvPr id="295" name="Google Shape;295;p33"/>
          <p:cNvPicPr preferRelativeResize="0"/>
          <p:nvPr/>
        </p:nvPicPr>
        <p:blipFill>
          <a:blip r:embed="rId3">
            <a:alphaModFix/>
          </a:blip>
          <a:stretch>
            <a:fillRect/>
          </a:stretch>
        </p:blipFill>
        <p:spPr>
          <a:xfrm>
            <a:off x="4156938" y="1885763"/>
            <a:ext cx="3114675" cy="2390775"/>
          </a:xfrm>
          <a:prstGeom prst="rect">
            <a:avLst/>
          </a:prstGeom>
          <a:noFill/>
          <a:ln>
            <a:noFill/>
          </a:ln>
        </p:spPr>
      </p:pic>
      <p:sp>
        <p:nvSpPr>
          <p:cNvPr id="296" name="Google Shape;296;p33"/>
          <p:cNvSpPr txBox="1"/>
          <p:nvPr/>
        </p:nvSpPr>
        <p:spPr>
          <a:xfrm>
            <a:off x="1242475" y="2005325"/>
            <a:ext cx="2558100" cy="1708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Calibri"/>
              <a:buChar char="●"/>
            </a:pPr>
            <a:r>
              <a:rPr lang="en" sz="1300">
                <a:solidFill>
                  <a:schemeClr val="dk2"/>
                </a:solidFill>
                <a:latin typeface="Calibri"/>
                <a:ea typeface="Calibri"/>
                <a:cs typeface="Calibri"/>
                <a:sym typeface="Calibri"/>
              </a:rPr>
              <a:t>Detecting the Object.</a:t>
            </a:r>
            <a:endParaRPr sz="1300">
              <a:solidFill>
                <a:schemeClr val="dk2"/>
              </a:solidFill>
              <a:latin typeface="Calibri"/>
              <a:ea typeface="Calibri"/>
              <a:cs typeface="Calibri"/>
              <a:sym typeface="Calibri"/>
            </a:endParaRPr>
          </a:p>
        </p:txBody>
      </p:sp>
      <p:sp>
        <p:nvSpPr>
          <p:cNvPr id="297" name="Google Shape;297;p33"/>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22</a:t>
            </a:r>
            <a:endParaRPr b="1" sz="19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4"/>
          <p:cNvSpPr txBox="1"/>
          <p:nvPr>
            <p:ph idx="1" type="body"/>
          </p:nvPr>
        </p:nvSpPr>
        <p:spPr>
          <a:xfrm>
            <a:off x="780575" y="547250"/>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Calculating the position.</a:t>
            </a:r>
            <a:endParaRPr/>
          </a:p>
        </p:txBody>
      </p:sp>
      <p:pic>
        <p:nvPicPr>
          <p:cNvPr id="303" name="Google Shape;303;p34"/>
          <p:cNvPicPr preferRelativeResize="0"/>
          <p:nvPr/>
        </p:nvPicPr>
        <p:blipFill>
          <a:blip r:embed="rId3">
            <a:alphaModFix/>
          </a:blip>
          <a:stretch>
            <a:fillRect/>
          </a:stretch>
        </p:blipFill>
        <p:spPr>
          <a:xfrm>
            <a:off x="963300" y="999700"/>
            <a:ext cx="4280726" cy="3463176"/>
          </a:xfrm>
          <a:prstGeom prst="rect">
            <a:avLst/>
          </a:prstGeom>
          <a:noFill/>
          <a:ln>
            <a:noFill/>
          </a:ln>
        </p:spPr>
      </p:pic>
      <p:pic>
        <p:nvPicPr>
          <p:cNvPr id="304" name="Google Shape;304;p34"/>
          <p:cNvPicPr preferRelativeResize="0"/>
          <p:nvPr/>
        </p:nvPicPr>
        <p:blipFill>
          <a:blip r:embed="rId4">
            <a:alphaModFix/>
          </a:blip>
          <a:stretch>
            <a:fillRect/>
          </a:stretch>
        </p:blipFill>
        <p:spPr>
          <a:xfrm>
            <a:off x="5646800" y="999712"/>
            <a:ext cx="2200950" cy="3463150"/>
          </a:xfrm>
          <a:prstGeom prst="rect">
            <a:avLst/>
          </a:prstGeom>
          <a:noFill/>
          <a:ln>
            <a:noFill/>
          </a:ln>
        </p:spPr>
      </p:pic>
      <p:sp>
        <p:nvSpPr>
          <p:cNvPr id="305" name="Google Shape;305;p34"/>
          <p:cNvSpPr/>
          <p:nvPr/>
        </p:nvSpPr>
        <p:spPr>
          <a:xfrm>
            <a:off x="5166675" y="2528325"/>
            <a:ext cx="553200" cy="4059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6" name="Google Shape;306;p34"/>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23</a:t>
            </a:r>
            <a:endParaRPr b="1" sz="1900">
              <a:solidFill>
                <a:schemeClr val="lt1"/>
              </a:solidFill>
              <a:latin typeface="Calibri"/>
              <a:ea typeface="Calibri"/>
              <a:cs typeface="Calibri"/>
              <a:sym typeface="Calibri"/>
            </a:endParaRPr>
          </a:p>
        </p:txBody>
      </p:sp>
      <p:pic>
        <p:nvPicPr>
          <p:cNvPr id="307" name="Google Shape;307;p34"/>
          <p:cNvPicPr preferRelativeResize="0"/>
          <p:nvPr/>
        </p:nvPicPr>
        <p:blipFill>
          <a:blip r:embed="rId5">
            <a:alphaModFix/>
          </a:blip>
          <a:stretch>
            <a:fillRect/>
          </a:stretch>
        </p:blipFill>
        <p:spPr>
          <a:xfrm>
            <a:off x="1754725" y="4462875"/>
            <a:ext cx="2697875" cy="3758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5"/>
          <p:cNvSpPr txBox="1"/>
          <p:nvPr>
            <p:ph type="title"/>
          </p:nvPr>
        </p:nvSpPr>
        <p:spPr>
          <a:xfrm>
            <a:off x="819150" y="617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sp>
        <p:nvSpPr>
          <p:cNvPr id="313" name="Google Shape;313;p35"/>
          <p:cNvSpPr txBox="1"/>
          <p:nvPr>
            <p:ph idx="1" type="body"/>
          </p:nvPr>
        </p:nvSpPr>
        <p:spPr>
          <a:xfrm>
            <a:off x="819150" y="1347750"/>
            <a:ext cx="7505700" cy="2448000"/>
          </a:xfrm>
          <a:prstGeom prst="rect">
            <a:avLst/>
          </a:prstGeom>
        </p:spPr>
        <p:txBody>
          <a:bodyPr anchorCtr="0" anchor="t" bIns="91425" lIns="91425" spcFirstLastPara="1" rIns="91425" wrap="square" tIns="91425">
            <a:normAutofit/>
          </a:bodyPr>
          <a:lstStyle/>
          <a:p>
            <a:pPr indent="0" lvl="0" marL="457200" rtl="0" algn="l">
              <a:spcBef>
                <a:spcPts val="0"/>
              </a:spcBef>
              <a:spcAft>
                <a:spcPts val="0"/>
              </a:spcAft>
              <a:buNone/>
            </a:pPr>
            <a:r>
              <a:rPr lang="en"/>
              <a:t>4.   </a:t>
            </a:r>
            <a:r>
              <a:rPr lang="en"/>
              <a:t>Restoration</a:t>
            </a:r>
            <a:r>
              <a:rPr lang="en"/>
              <a:t> of declination and right </a:t>
            </a:r>
            <a:r>
              <a:rPr lang="en"/>
              <a:t>ascension, relatively to observer position based on position on the image,date and time,position of observer and camera’s direction. </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314" name="Google Shape;314;p35"/>
          <p:cNvPicPr preferRelativeResize="0"/>
          <p:nvPr/>
        </p:nvPicPr>
        <p:blipFill>
          <a:blip r:embed="rId3">
            <a:alphaModFix/>
          </a:blip>
          <a:stretch>
            <a:fillRect/>
          </a:stretch>
        </p:blipFill>
        <p:spPr>
          <a:xfrm>
            <a:off x="544600" y="2180725"/>
            <a:ext cx="2395974" cy="1991124"/>
          </a:xfrm>
          <a:prstGeom prst="rect">
            <a:avLst/>
          </a:prstGeom>
          <a:noFill/>
          <a:ln>
            <a:noFill/>
          </a:ln>
        </p:spPr>
      </p:pic>
      <p:sp>
        <p:nvSpPr>
          <p:cNvPr id="315" name="Google Shape;315;p35"/>
          <p:cNvSpPr/>
          <p:nvPr/>
        </p:nvSpPr>
        <p:spPr>
          <a:xfrm>
            <a:off x="3170025" y="2990750"/>
            <a:ext cx="837600" cy="440700"/>
          </a:xfrm>
          <a:prstGeom prst="rightArrow">
            <a:avLst>
              <a:gd fmla="val 50000" name="adj1"/>
              <a:gd fmla="val 50000" name="adj2"/>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6" name="Google Shape;316;p35"/>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24</a:t>
            </a:r>
            <a:endParaRPr b="1" sz="1900">
              <a:solidFill>
                <a:schemeClr val="lt1"/>
              </a:solidFill>
              <a:latin typeface="Calibri"/>
              <a:ea typeface="Calibri"/>
              <a:cs typeface="Calibri"/>
              <a:sym typeface="Calibri"/>
            </a:endParaRPr>
          </a:p>
        </p:txBody>
      </p:sp>
      <p:pic>
        <p:nvPicPr>
          <p:cNvPr id="317" name="Google Shape;317;p35"/>
          <p:cNvPicPr preferRelativeResize="0"/>
          <p:nvPr/>
        </p:nvPicPr>
        <p:blipFill rotWithShape="1">
          <a:blip r:embed="rId4">
            <a:alphaModFix/>
          </a:blip>
          <a:srcRect b="0" l="0" r="1826" t="0"/>
          <a:stretch/>
        </p:blipFill>
        <p:spPr>
          <a:xfrm>
            <a:off x="4218175" y="2252275"/>
            <a:ext cx="4537850" cy="20650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36"/>
          <p:cNvSpPr txBox="1"/>
          <p:nvPr>
            <p:ph type="title"/>
          </p:nvPr>
        </p:nvSpPr>
        <p:spPr>
          <a:xfrm>
            <a:off x="819150" y="464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Prospects and open questions</a:t>
            </a:r>
            <a:endParaRPr/>
          </a:p>
        </p:txBody>
      </p:sp>
      <p:sp>
        <p:nvSpPr>
          <p:cNvPr id="323" name="Google Shape;323;p36"/>
          <p:cNvSpPr txBox="1"/>
          <p:nvPr>
            <p:ph idx="1" type="body"/>
          </p:nvPr>
        </p:nvSpPr>
        <p:spPr>
          <a:xfrm>
            <a:off x="819150" y="1153975"/>
            <a:ext cx="7505700" cy="244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We could restore object’s direction but could not restore object’s distance. </a:t>
            </a:r>
            <a:endParaRPr/>
          </a:p>
          <a:p>
            <a:pPr indent="0" lvl="0" marL="0" rtl="0" algn="l">
              <a:spcBef>
                <a:spcPts val="1200"/>
              </a:spcBef>
              <a:spcAft>
                <a:spcPts val="1200"/>
              </a:spcAft>
              <a:buNone/>
            </a:pPr>
            <a:r>
              <a:t/>
            </a:r>
            <a:endParaRPr/>
          </a:p>
        </p:txBody>
      </p:sp>
      <p:pic>
        <p:nvPicPr>
          <p:cNvPr id="324" name="Google Shape;324;p36"/>
          <p:cNvPicPr preferRelativeResize="0"/>
          <p:nvPr/>
        </p:nvPicPr>
        <p:blipFill>
          <a:blip r:embed="rId3">
            <a:alphaModFix/>
          </a:blip>
          <a:stretch>
            <a:fillRect/>
          </a:stretch>
        </p:blipFill>
        <p:spPr>
          <a:xfrm>
            <a:off x="1889900" y="1687975"/>
            <a:ext cx="4844001" cy="2723524"/>
          </a:xfrm>
          <a:prstGeom prst="rect">
            <a:avLst/>
          </a:prstGeom>
          <a:noFill/>
          <a:ln>
            <a:noFill/>
          </a:ln>
        </p:spPr>
      </p:pic>
      <p:sp>
        <p:nvSpPr>
          <p:cNvPr id="325" name="Google Shape;325;p36"/>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25</a:t>
            </a:r>
            <a:endParaRPr b="1" sz="1900">
              <a:solidFill>
                <a:schemeClr val="lt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7"/>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Prospects and open questions</a:t>
            </a:r>
            <a:endParaRPr/>
          </a:p>
        </p:txBody>
      </p:sp>
      <p:sp>
        <p:nvSpPr>
          <p:cNvPr id="331" name="Google Shape;331;p37"/>
          <p:cNvSpPr txBox="1"/>
          <p:nvPr>
            <p:ph idx="1" type="body"/>
          </p:nvPr>
        </p:nvSpPr>
        <p:spPr>
          <a:xfrm>
            <a:off x="819150" y="1990725"/>
            <a:ext cx="7505700" cy="2448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2. Could not restore object’s parameters like mass, speed and position.</a:t>
            </a:r>
            <a:endParaRPr/>
          </a:p>
          <a:p>
            <a:pPr indent="-311150" lvl="0" marL="457200" rtl="0" algn="l">
              <a:spcBef>
                <a:spcPts val="1200"/>
              </a:spcBef>
              <a:spcAft>
                <a:spcPts val="0"/>
              </a:spcAft>
              <a:buSzPts val="1300"/>
              <a:buChar char="●"/>
            </a:pPr>
            <a:r>
              <a:rPr lang="en"/>
              <a:t>Due to the lack of parameters such as the distance.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May need to take into account the object’s size</a:t>
            </a:r>
            <a:endParaRPr/>
          </a:p>
          <a:p>
            <a:pPr indent="0" lvl="0" marL="914400" rtl="0" algn="l">
              <a:spcBef>
                <a:spcPts val="1200"/>
              </a:spcBef>
              <a:spcAft>
                <a:spcPts val="0"/>
              </a:spcAft>
              <a:buNone/>
            </a:pPr>
            <a:r>
              <a:t/>
            </a:r>
            <a:endParaRPr sz="1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32" name="Google Shape;332;p37"/>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26</a:t>
            </a:r>
            <a:endParaRPr b="1" sz="1900">
              <a:solidFill>
                <a:schemeClr val="lt1"/>
              </a:solidFill>
              <a:latin typeface="Calibri"/>
              <a:ea typeface="Calibri"/>
              <a:cs typeface="Calibri"/>
              <a:sym typeface="Calibri"/>
            </a:endParaRPr>
          </a:p>
        </p:txBody>
      </p:sp>
      <p:pic>
        <p:nvPicPr>
          <p:cNvPr id="333" name="Google Shape;333;p37"/>
          <p:cNvPicPr preferRelativeResize="0"/>
          <p:nvPr/>
        </p:nvPicPr>
        <p:blipFill>
          <a:blip r:embed="rId3">
            <a:alphaModFix/>
          </a:blip>
          <a:stretch>
            <a:fillRect/>
          </a:stretch>
        </p:blipFill>
        <p:spPr>
          <a:xfrm>
            <a:off x="5238750" y="2408076"/>
            <a:ext cx="1297775" cy="1946651"/>
          </a:xfrm>
          <a:prstGeom prst="rect">
            <a:avLst/>
          </a:prstGeom>
          <a:noFill/>
          <a:ln>
            <a:noFill/>
          </a:ln>
        </p:spPr>
      </p:pic>
      <p:pic>
        <p:nvPicPr>
          <p:cNvPr id="334" name="Google Shape;334;p37"/>
          <p:cNvPicPr preferRelativeResize="0"/>
          <p:nvPr/>
        </p:nvPicPr>
        <p:blipFill>
          <a:blip r:embed="rId4">
            <a:alphaModFix/>
          </a:blip>
          <a:stretch>
            <a:fillRect/>
          </a:stretch>
        </p:blipFill>
        <p:spPr>
          <a:xfrm>
            <a:off x="6760450" y="2408063"/>
            <a:ext cx="1297775" cy="194666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8"/>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Prospects and open questions</a:t>
            </a:r>
            <a:endParaRPr/>
          </a:p>
        </p:txBody>
      </p:sp>
      <p:sp>
        <p:nvSpPr>
          <p:cNvPr id="340" name="Google Shape;340;p38"/>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3. Effects on our model.</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Accuracy</a:t>
            </a:r>
            <a:r>
              <a:rPr lang="en"/>
              <a:t> of parameters restoration.</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
              <a:t>Predicting </a:t>
            </a:r>
            <a:r>
              <a:rPr lang="en"/>
              <a:t>invisible</a:t>
            </a:r>
            <a:r>
              <a:rPr lang="en"/>
              <a:t> objects.</a:t>
            </a:r>
            <a:endParaRPr/>
          </a:p>
          <a:p>
            <a:pPr indent="0" lvl="0" marL="0" rtl="0" algn="l">
              <a:spcBef>
                <a:spcPts val="1200"/>
              </a:spcBef>
              <a:spcAft>
                <a:spcPts val="1200"/>
              </a:spcAft>
              <a:buNone/>
            </a:pPr>
            <a:r>
              <a:t/>
            </a:r>
            <a:endParaRPr/>
          </a:p>
        </p:txBody>
      </p:sp>
      <p:sp>
        <p:nvSpPr>
          <p:cNvPr id="341" name="Google Shape;341;p38"/>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27</a:t>
            </a:r>
            <a:endParaRPr b="1" sz="1900">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9"/>
          <p:cNvSpPr txBox="1"/>
          <p:nvPr>
            <p:ph type="title"/>
          </p:nvPr>
        </p:nvSpPr>
        <p:spPr>
          <a:xfrm>
            <a:off x="819150" y="8456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video</a:t>
            </a:r>
            <a:endParaRPr/>
          </a:p>
        </p:txBody>
      </p:sp>
      <p:sp>
        <p:nvSpPr>
          <p:cNvPr id="347" name="Google Shape;347;p39"/>
          <p:cNvSpPr txBox="1"/>
          <p:nvPr>
            <p:ph idx="1" type="body"/>
          </p:nvPr>
        </p:nvSpPr>
        <p:spPr>
          <a:xfrm>
            <a:off x="819150" y="1990725"/>
            <a:ext cx="7505700" cy="24480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rPr lang="en" u="sng">
                <a:solidFill>
                  <a:schemeClr val="hlink"/>
                </a:solidFill>
                <a:hlinkClick r:id="rId3"/>
              </a:rPr>
              <a:t>https://drive.google.com/file/d/1N5Oj9jPxT1GQU7algxgst_FdYmqBJA9p/view?usp=sharing</a:t>
            </a:r>
            <a:endParaRPr/>
          </a:p>
        </p:txBody>
      </p:sp>
      <p:sp>
        <p:nvSpPr>
          <p:cNvPr id="348" name="Google Shape;348;p39"/>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28</a:t>
            </a:r>
            <a:endParaRPr b="1" sz="1900">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3486825" y="2142925"/>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 </a:t>
            </a:r>
            <a:endParaRPr/>
          </a:p>
        </p:txBody>
      </p:sp>
      <p:sp>
        <p:nvSpPr>
          <p:cNvPr id="354" name="Google Shape;354;p40"/>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29</a:t>
            </a:r>
            <a:endParaRPr b="1" sz="19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5"/>
          <p:cNvSpPr txBox="1"/>
          <p:nvPr>
            <p:ph type="title"/>
          </p:nvPr>
        </p:nvSpPr>
        <p:spPr>
          <a:xfrm>
            <a:off x="590550" y="312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pic>
        <p:nvPicPr>
          <p:cNvPr id="145" name="Google Shape;145;p15"/>
          <p:cNvPicPr preferRelativeResize="0"/>
          <p:nvPr/>
        </p:nvPicPr>
        <p:blipFill>
          <a:blip r:embed="rId3">
            <a:alphaModFix/>
          </a:blip>
          <a:stretch>
            <a:fillRect/>
          </a:stretch>
        </p:blipFill>
        <p:spPr>
          <a:xfrm>
            <a:off x="902950" y="986400"/>
            <a:ext cx="3304950" cy="1582001"/>
          </a:xfrm>
          <a:prstGeom prst="rect">
            <a:avLst/>
          </a:prstGeom>
          <a:noFill/>
          <a:ln>
            <a:noFill/>
          </a:ln>
        </p:spPr>
      </p:pic>
      <p:pic>
        <p:nvPicPr>
          <p:cNvPr id="146" name="Google Shape;146;p15"/>
          <p:cNvPicPr preferRelativeResize="0"/>
          <p:nvPr/>
        </p:nvPicPr>
        <p:blipFill>
          <a:blip r:embed="rId4">
            <a:alphaModFix/>
          </a:blip>
          <a:stretch>
            <a:fillRect/>
          </a:stretch>
        </p:blipFill>
        <p:spPr>
          <a:xfrm>
            <a:off x="4893775" y="2962700"/>
            <a:ext cx="3304950" cy="1757450"/>
          </a:xfrm>
          <a:prstGeom prst="rect">
            <a:avLst/>
          </a:prstGeom>
          <a:noFill/>
          <a:ln>
            <a:noFill/>
          </a:ln>
        </p:spPr>
      </p:pic>
      <p:pic>
        <p:nvPicPr>
          <p:cNvPr id="147" name="Google Shape;147;p15"/>
          <p:cNvPicPr preferRelativeResize="0"/>
          <p:nvPr/>
        </p:nvPicPr>
        <p:blipFill>
          <a:blip r:embed="rId5">
            <a:alphaModFix/>
          </a:blip>
          <a:stretch>
            <a:fillRect/>
          </a:stretch>
        </p:blipFill>
        <p:spPr>
          <a:xfrm>
            <a:off x="5137000" y="581875"/>
            <a:ext cx="2970900" cy="2195225"/>
          </a:xfrm>
          <a:prstGeom prst="rect">
            <a:avLst/>
          </a:prstGeom>
          <a:noFill/>
          <a:ln>
            <a:noFill/>
          </a:ln>
        </p:spPr>
      </p:pic>
      <p:pic>
        <p:nvPicPr>
          <p:cNvPr id="148" name="Google Shape;148;p15"/>
          <p:cNvPicPr preferRelativeResize="0"/>
          <p:nvPr/>
        </p:nvPicPr>
        <p:blipFill>
          <a:blip r:embed="rId6">
            <a:alphaModFix/>
          </a:blip>
          <a:stretch>
            <a:fillRect/>
          </a:stretch>
        </p:blipFill>
        <p:spPr>
          <a:xfrm>
            <a:off x="902950" y="2962700"/>
            <a:ext cx="3304949" cy="1757462"/>
          </a:xfrm>
          <a:prstGeom prst="rect">
            <a:avLst/>
          </a:prstGeom>
          <a:noFill/>
          <a:ln>
            <a:noFill/>
          </a:ln>
        </p:spPr>
      </p:pic>
      <p:sp>
        <p:nvSpPr>
          <p:cNvPr id="149" name="Google Shape;149;p15"/>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3</a:t>
            </a:r>
            <a:endParaRPr b="1" sz="1900">
              <a:solidFill>
                <a:schemeClr val="lt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6"/>
          <p:cNvSpPr txBox="1"/>
          <p:nvPr>
            <p:ph type="title"/>
          </p:nvPr>
        </p:nvSpPr>
        <p:spPr>
          <a:xfrm>
            <a:off x="438150" y="5408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Background</a:t>
            </a:r>
            <a:endParaRPr/>
          </a:p>
        </p:txBody>
      </p:sp>
      <p:pic>
        <p:nvPicPr>
          <p:cNvPr id="155" name="Google Shape;155;p16"/>
          <p:cNvPicPr preferRelativeResize="0"/>
          <p:nvPr/>
        </p:nvPicPr>
        <p:blipFill>
          <a:blip r:embed="rId3">
            <a:alphaModFix/>
          </a:blip>
          <a:stretch>
            <a:fillRect/>
          </a:stretch>
        </p:blipFill>
        <p:spPr>
          <a:xfrm>
            <a:off x="1813424" y="1800200"/>
            <a:ext cx="5517149" cy="3058275"/>
          </a:xfrm>
          <a:prstGeom prst="rect">
            <a:avLst/>
          </a:prstGeom>
          <a:noFill/>
          <a:ln>
            <a:noFill/>
          </a:ln>
        </p:spPr>
      </p:pic>
      <p:sp>
        <p:nvSpPr>
          <p:cNvPr id="156" name="Google Shape;156;p16"/>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4</a:t>
            </a:r>
            <a:endParaRPr b="1" sz="1900">
              <a:solidFill>
                <a:schemeClr val="lt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17"/>
          <p:cNvSpPr txBox="1"/>
          <p:nvPr>
            <p:ph type="title"/>
          </p:nvPr>
        </p:nvSpPr>
        <p:spPr>
          <a:xfrm>
            <a:off x="590550" y="6170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Newton’s Model of Planetary Motion</a:t>
            </a:r>
            <a:endParaRPr/>
          </a:p>
        </p:txBody>
      </p:sp>
      <p:sp>
        <p:nvSpPr>
          <p:cNvPr id="162" name="Google Shape;162;p17"/>
          <p:cNvSpPr txBox="1"/>
          <p:nvPr>
            <p:ph idx="1" type="body"/>
          </p:nvPr>
        </p:nvSpPr>
        <p:spPr>
          <a:xfrm>
            <a:off x="742950" y="1685925"/>
            <a:ext cx="7505700" cy="24480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b="1" lang="en" sz="1400">
                <a:latin typeface="Arial"/>
                <a:ea typeface="Arial"/>
                <a:cs typeface="Arial"/>
                <a:sym typeface="Arial"/>
              </a:rPr>
              <a:t>Newton’s first law:</a:t>
            </a:r>
            <a:r>
              <a:rPr lang="en" sz="1400">
                <a:latin typeface="Arial"/>
                <a:ea typeface="Arial"/>
                <a:cs typeface="Arial"/>
                <a:sym typeface="Arial"/>
              </a:rPr>
              <a:t> In the inertial coordinate system with no forces </a:t>
            </a:r>
            <a:r>
              <a:rPr b="1" i="1" lang="en" sz="1400">
                <a:latin typeface="Arial"/>
                <a:ea typeface="Arial"/>
                <a:cs typeface="Arial"/>
                <a:sym typeface="Arial"/>
              </a:rPr>
              <a:t>v</a:t>
            </a:r>
            <a:r>
              <a:rPr lang="en" sz="1400">
                <a:latin typeface="Arial"/>
                <a:ea typeface="Arial"/>
                <a:cs typeface="Arial"/>
                <a:sym typeface="Arial"/>
              </a:rPr>
              <a:t>=</a:t>
            </a:r>
            <a:r>
              <a:rPr b="1" lang="en" sz="1400">
                <a:latin typeface="Arial"/>
                <a:ea typeface="Arial"/>
                <a:cs typeface="Arial"/>
                <a:sym typeface="Arial"/>
              </a:rPr>
              <a:t>const</a:t>
            </a:r>
            <a:endParaRPr b="1" sz="1400">
              <a:latin typeface="Arial"/>
              <a:ea typeface="Arial"/>
              <a:cs typeface="Arial"/>
              <a:sym typeface="Arial"/>
            </a:endParaRPr>
          </a:p>
          <a:p>
            <a:pPr indent="0" lvl="0" marL="457200" rtl="0" algn="l">
              <a:lnSpc>
                <a:spcPct val="95000"/>
              </a:lnSpc>
              <a:spcBef>
                <a:spcPts val="1200"/>
              </a:spcBef>
              <a:spcAft>
                <a:spcPts val="0"/>
              </a:spcAft>
              <a:buNone/>
            </a:pPr>
            <a:r>
              <a:t/>
            </a:r>
            <a:endParaRPr sz="1400">
              <a:latin typeface="Arial"/>
              <a:ea typeface="Arial"/>
              <a:cs typeface="Arial"/>
              <a:sym typeface="Arial"/>
            </a:endParaRPr>
          </a:p>
          <a:p>
            <a:pPr indent="-317500" lvl="0" marL="457200" rtl="0" algn="l">
              <a:lnSpc>
                <a:spcPct val="95000"/>
              </a:lnSpc>
              <a:spcBef>
                <a:spcPts val="1200"/>
              </a:spcBef>
              <a:spcAft>
                <a:spcPts val="0"/>
              </a:spcAft>
              <a:buSzPts val="1400"/>
              <a:buChar char="●"/>
            </a:pPr>
            <a:r>
              <a:rPr b="1" lang="en" sz="1400">
                <a:latin typeface="Arial"/>
                <a:ea typeface="Arial"/>
                <a:cs typeface="Arial"/>
                <a:sym typeface="Arial"/>
              </a:rPr>
              <a:t>Newton’s second law:</a:t>
            </a:r>
            <a:r>
              <a:rPr lang="en" sz="1400">
                <a:latin typeface="Arial"/>
                <a:ea typeface="Arial"/>
                <a:cs typeface="Arial"/>
                <a:sym typeface="Arial"/>
              </a:rPr>
              <a:t>   ∑</a:t>
            </a:r>
            <a:r>
              <a:rPr b="1" i="1" lang="en" sz="1400">
                <a:latin typeface="Arial"/>
                <a:ea typeface="Arial"/>
                <a:cs typeface="Arial"/>
                <a:sym typeface="Arial"/>
              </a:rPr>
              <a:t>F</a:t>
            </a:r>
            <a:r>
              <a:rPr lang="en" sz="1400">
                <a:latin typeface="Arial"/>
                <a:ea typeface="Arial"/>
                <a:cs typeface="Arial"/>
                <a:sym typeface="Arial"/>
              </a:rPr>
              <a:t> = m</a:t>
            </a:r>
            <a:r>
              <a:rPr b="1" i="1" lang="en" sz="1400">
                <a:latin typeface="Arial"/>
                <a:ea typeface="Arial"/>
                <a:cs typeface="Arial"/>
                <a:sym typeface="Arial"/>
              </a:rPr>
              <a:t>a</a:t>
            </a:r>
            <a:r>
              <a:rPr lang="en" sz="1400">
                <a:latin typeface="Arial"/>
                <a:ea typeface="Arial"/>
                <a:cs typeface="Arial"/>
                <a:sym typeface="Arial"/>
              </a:rPr>
              <a:t>  </a:t>
            </a:r>
            <a:endParaRPr sz="1400">
              <a:latin typeface="Arial"/>
              <a:ea typeface="Arial"/>
              <a:cs typeface="Arial"/>
              <a:sym typeface="Arial"/>
            </a:endParaRPr>
          </a:p>
          <a:p>
            <a:pPr indent="0" lvl="0" marL="0" rtl="0" algn="l">
              <a:lnSpc>
                <a:spcPct val="95000"/>
              </a:lnSpc>
              <a:spcBef>
                <a:spcPts val="1200"/>
              </a:spcBef>
              <a:spcAft>
                <a:spcPts val="0"/>
              </a:spcAft>
              <a:buNone/>
            </a:pPr>
            <a:r>
              <a:t/>
            </a:r>
            <a:endParaRPr sz="1400">
              <a:latin typeface="Arial"/>
              <a:ea typeface="Arial"/>
              <a:cs typeface="Arial"/>
              <a:sym typeface="Arial"/>
            </a:endParaRPr>
          </a:p>
          <a:p>
            <a:pPr indent="-317500" lvl="0" marL="457200" rtl="0" algn="l">
              <a:lnSpc>
                <a:spcPct val="95000"/>
              </a:lnSpc>
              <a:spcBef>
                <a:spcPts val="1200"/>
              </a:spcBef>
              <a:spcAft>
                <a:spcPts val="0"/>
              </a:spcAft>
              <a:buSzPts val="1400"/>
              <a:buChar char="●"/>
            </a:pPr>
            <a:r>
              <a:rPr b="1" lang="en" sz="1400">
                <a:latin typeface="Arial"/>
                <a:ea typeface="Arial"/>
                <a:cs typeface="Arial"/>
                <a:sym typeface="Arial"/>
              </a:rPr>
              <a:t>Newton’s third law:    </a:t>
            </a:r>
            <a:r>
              <a:rPr lang="en" sz="1400">
                <a:latin typeface="Arial"/>
                <a:ea typeface="Arial"/>
                <a:cs typeface="Arial"/>
                <a:sym typeface="Arial"/>
              </a:rPr>
              <a:t> </a:t>
            </a:r>
            <a:r>
              <a:rPr b="1" i="1" lang="en" sz="1400">
                <a:latin typeface="Arial"/>
                <a:ea typeface="Arial"/>
                <a:cs typeface="Arial"/>
                <a:sym typeface="Arial"/>
              </a:rPr>
              <a:t>F</a:t>
            </a:r>
            <a:r>
              <a:rPr baseline="-25000" lang="en" sz="1400">
                <a:latin typeface="Arial"/>
                <a:ea typeface="Arial"/>
                <a:cs typeface="Arial"/>
                <a:sym typeface="Arial"/>
              </a:rPr>
              <a:t>21</a:t>
            </a:r>
            <a:r>
              <a:rPr lang="en" sz="1400">
                <a:latin typeface="Arial"/>
                <a:ea typeface="Arial"/>
                <a:cs typeface="Arial"/>
                <a:sym typeface="Arial"/>
              </a:rPr>
              <a:t>=-</a:t>
            </a:r>
            <a:r>
              <a:rPr b="1" i="1" lang="en" sz="1400">
                <a:latin typeface="Arial"/>
                <a:ea typeface="Arial"/>
                <a:cs typeface="Arial"/>
                <a:sym typeface="Arial"/>
              </a:rPr>
              <a:t>F</a:t>
            </a:r>
            <a:r>
              <a:rPr baseline="-25000" lang="en" sz="1400">
                <a:latin typeface="Arial"/>
                <a:ea typeface="Arial"/>
                <a:cs typeface="Arial"/>
                <a:sym typeface="Arial"/>
              </a:rPr>
              <a:t>12</a:t>
            </a:r>
            <a:endParaRPr baseline="-25000" sz="1400">
              <a:latin typeface="Arial"/>
              <a:ea typeface="Arial"/>
              <a:cs typeface="Arial"/>
              <a:sym typeface="Arial"/>
            </a:endParaRPr>
          </a:p>
          <a:p>
            <a:pPr indent="0" lvl="0" marL="0" rtl="0" algn="l">
              <a:lnSpc>
                <a:spcPct val="95000"/>
              </a:lnSpc>
              <a:spcBef>
                <a:spcPts val="1200"/>
              </a:spcBef>
              <a:spcAft>
                <a:spcPts val="0"/>
              </a:spcAft>
              <a:buNone/>
            </a:pPr>
            <a:r>
              <a:t/>
            </a:r>
            <a:endParaRPr sz="1400">
              <a:latin typeface="Arial"/>
              <a:ea typeface="Arial"/>
              <a:cs typeface="Arial"/>
              <a:sym typeface="Arial"/>
            </a:endParaRPr>
          </a:p>
          <a:p>
            <a:pPr indent="-317500" lvl="0" marL="457200" rtl="0" algn="l">
              <a:lnSpc>
                <a:spcPct val="95000"/>
              </a:lnSpc>
              <a:spcBef>
                <a:spcPts val="1200"/>
              </a:spcBef>
              <a:spcAft>
                <a:spcPts val="0"/>
              </a:spcAft>
              <a:buSzPts val="1400"/>
              <a:buChar char="●"/>
            </a:pPr>
            <a:r>
              <a:rPr b="1" lang="en" sz="1400">
                <a:latin typeface="Arial"/>
                <a:ea typeface="Arial"/>
                <a:cs typeface="Arial"/>
                <a:sym typeface="Arial"/>
              </a:rPr>
              <a:t>The law of universal gravitation:</a:t>
            </a:r>
            <a:r>
              <a:rPr lang="en" sz="1400">
                <a:latin typeface="Arial"/>
                <a:ea typeface="Arial"/>
                <a:cs typeface="Arial"/>
                <a:sym typeface="Arial"/>
              </a:rPr>
              <a:t> </a:t>
            </a:r>
            <a:r>
              <a:rPr i="1" lang="en" sz="1400">
                <a:latin typeface="Arial"/>
                <a:ea typeface="Arial"/>
                <a:cs typeface="Arial"/>
                <a:sym typeface="Arial"/>
              </a:rPr>
              <a:t>F</a:t>
            </a:r>
            <a:r>
              <a:rPr lang="en" sz="1400">
                <a:latin typeface="Arial"/>
                <a:ea typeface="Arial"/>
                <a:cs typeface="Arial"/>
                <a:sym typeface="Arial"/>
              </a:rPr>
              <a:t> </a:t>
            </a:r>
            <a:r>
              <a:rPr lang="en" sz="1400">
                <a:latin typeface="Arial"/>
                <a:ea typeface="Arial"/>
                <a:cs typeface="Arial"/>
                <a:sym typeface="Arial"/>
              </a:rPr>
              <a:t>= G*(m</a:t>
            </a:r>
            <a:r>
              <a:rPr baseline="-25000" lang="en" sz="1400">
                <a:latin typeface="Arial"/>
                <a:ea typeface="Arial"/>
                <a:cs typeface="Arial"/>
                <a:sym typeface="Arial"/>
              </a:rPr>
              <a:t>1</a:t>
            </a:r>
            <a:r>
              <a:rPr lang="en" sz="1400">
                <a:latin typeface="Arial"/>
                <a:ea typeface="Arial"/>
                <a:cs typeface="Arial"/>
                <a:sym typeface="Arial"/>
              </a:rPr>
              <a:t>*m</a:t>
            </a:r>
            <a:r>
              <a:rPr baseline="-25000" lang="en" sz="1400">
                <a:latin typeface="Arial"/>
                <a:ea typeface="Arial"/>
                <a:cs typeface="Arial"/>
                <a:sym typeface="Arial"/>
              </a:rPr>
              <a:t>2</a:t>
            </a:r>
            <a:r>
              <a:rPr lang="en" sz="1400">
                <a:latin typeface="Arial"/>
                <a:ea typeface="Arial"/>
                <a:cs typeface="Arial"/>
                <a:sym typeface="Arial"/>
              </a:rPr>
              <a:t>)/r</a:t>
            </a:r>
            <a:r>
              <a:rPr baseline="30000" lang="en" sz="1400">
                <a:latin typeface="Arial"/>
                <a:ea typeface="Arial"/>
                <a:cs typeface="Arial"/>
                <a:sym typeface="Arial"/>
              </a:rPr>
              <a:t>2</a:t>
            </a:r>
            <a:endParaRPr baseline="30000" sz="1400">
              <a:latin typeface="Arial"/>
              <a:ea typeface="Arial"/>
              <a:cs typeface="Arial"/>
              <a:sym typeface="Arial"/>
            </a:endParaRPr>
          </a:p>
        </p:txBody>
      </p:sp>
      <p:pic>
        <p:nvPicPr>
          <p:cNvPr id="163" name="Google Shape;163;p17"/>
          <p:cNvPicPr preferRelativeResize="0"/>
          <p:nvPr/>
        </p:nvPicPr>
        <p:blipFill>
          <a:blip r:embed="rId3">
            <a:alphaModFix/>
          </a:blip>
          <a:stretch>
            <a:fillRect/>
          </a:stretch>
        </p:blipFill>
        <p:spPr>
          <a:xfrm>
            <a:off x="5960025" y="3341250"/>
            <a:ext cx="2136225" cy="1030575"/>
          </a:xfrm>
          <a:prstGeom prst="rect">
            <a:avLst/>
          </a:prstGeom>
          <a:noFill/>
          <a:ln>
            <a:noFill/>
          </a:ln>
        </p:spPr>
      </p:pic>
      <p:sp>
        <p:nvSpPr>
          <p:cNvPr id="164" name="Google Shape;164;p17"/>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5</a:t>
            </a:r>
            <a:endParaRPr b="1" sz="1900">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18"/>
          <p:cNvSpPr txBox="1"/>
          <p:nvPr>
            <p:ph type="title"/>
          </p:nvPr>
        </p:nvSpPr>
        <p:spPr>
          <a:xfrm>
            <a:off x="514350" y="3884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Celestial coordinate systems</a:t>
            </a:r>
            <a:endParaRPr/>
          </a:p>
        </p:txBody>
      </p:sp>
      <p:sp>
        <p:nvSpPr>
          <p:cNvPr id="170" name="Google Shape;170;p18"/>
          <p:cNvSpPr txBox="1"/>
          <p:nvPr>
            <p:ph idx="1" type="body"/>
          </p:nvPr>
        </p:nvSpPr>
        <p:spPr>
          <a:xfrm>
            <a:off x="311700" y="1381075"/>
            <a:ext cx="8520600" cy="2882400"/>
          </a:xfrm>
          <a:prstGeom prst="rect">
            <a:avLst/>
          </a:prstGeom>
        </p:spPr>
        <p:txBody>
          <a:bodyPr anchorCtr="0" anchor="t" bIns="91425" lIns="91425" spcFirstLastPara="1" rIns="91425" wrap="square" tIns="91425">
            <a:normAutofit fontScale="77500" lnSpcReduction="20000"/>
          </a:bodyPr>
          <a:lstStyle/>
          <a:p>
            <a:pPr indent="-319479" lvl="0" marL="457200" rtl="0" algn="l">
              <a:spcBef>
                <a:spcPts val="0"/>
              </a:spcBef>
              <a:spcAft>
                <a:spcPts val="0"/>
              </a:spcAft>
              <a:buClr>
                <a:srgbClr val="000000"/>
              </a:buClr>
              <a:buSzPct val="100000"/>
              <a:buFont typeface="Arial"/>
              <a:buChar char="●"/>
            </a:pPr>
            <a:r>
              <a:rPr b="1" lang="en" sz="1846">
                <a:solidFill>
                  <a:srgbClr val="000000"/>
                </a:solidFill>
                <a:latin typeface="Arial"/>
                <a:ea typeface="Arial"/>
                <a:cs typeface="Arial"/>
                <a:sym typeface="Arial"/>
              </a:rPr>
              <a:t>Heliocentric coordinates</a:t>
            </a:r>
            <a:endParaRPr b="1" sz="1846">
              <a:solidFill>
                <a:srgbClr val="000000"/>
              </a:solidFill>
              <a:latin typeface="Arial"/>
              <a:ea typeface="Arial"/>
              <a:cs typeface="Arial"/>
              <a:sym typeface="Arial"/>
            </a:endParaRPr>
          </a:p>
          <a:p>
            <a:pPr indent="0" lvl="0" marL="457200" rtl="0" algn="l">
              <a:spcBef>
                <a:spcPts val="1200"/>
              </a:spcBef>
              <a:spcAft>
                <a:spcPts val="0"/>
              </a:spcAft>
              <a:buNone/>
            </a:pPr>
            <a:r>
              <a:t/>
            </a:r>
            <a:endParaRPr b="1" sz="1846">
              <a:latin typeface="Arial"/>
              <a:ea typeface="Arial"/>
              <a:cs typeface="Arial"/>
              <a:sym typeface="Arial"/>
            </a:endParaRPr>
          </a:p>
          <a:p>
            <a:pPr indent="-319479" lvl="0" marL="457200" rtl="0" algn="l">
              <a:spcBef>
                <a:spcPts val="1200"/>
              </a:spcBef>
              <a:spcAft>
                <a:spcPts val="0"/>
              </a:spcAft>
              <a:buSzPct val="100000"/>
              <a:buFont typeface="Arial"/>
              <a:buChar char="●"/>
            </a:pPr>
            <a:r>
              <a:rPr b="1" lang="en" sz="1846">
                <a:latin typeface="Arial"/>
                <a:ea typeface="Arial"/>
                <a:cs typeface="Arial"/>
                <a:sym typeface="Arial"/>
              </a:rPr>
              <a:t>Ecliptic coordinate system</a:t>
            </a:r>
            <a:endParaRPr b="1" sz="1846">
              <a:latin typeface="Arial"/>
              <a:ea typeface="Arial"/>
              <a:cs typeface="Arial"/>
              <a:sym typeface="Arial"/>
            </a:endParaRPr>
          </a:p>
          <a:p>
            <a:pPr indent="0" lvl="0" marL="457200" rtl="0" algn="l">
              <a:spcBef>
                <a:spcPts val="1200"/>
              </a:spcBef>
              <a:spcAft>
                <a:spcPts val="0"/>
              </a:spcAft>
              <a:buNone/>
            </a:pPr>
            <a:r>
              <a:t/>
            </a:r>
            <a:endParaRPr b="1" sz="1846">
              <a:latin typeface="Arial"/>
              <a:ea typeface="Arial"/>
              <a:cs typeface="Arial"/>
              <a:sym typeface="Arial"/>
            </a:endParaRPr>
          </a:p>
          <a:p>
            <a:pPr indent="-319479" lvl="0" marL="457200" rtl="0" algn="l">
              <a:spcBef>
                <a:spcPts val="1200"/>
              </a:spcBef>
              <a:spcAft>
                <a:spcPts val="0"/>
              </a:spcAft>
              <a:buSzPct val="100000"/>
              <a:buFont typeface="Arial"/>
              <a:buChar char="●"/>
            </a:pPr>
            <a:r>
              <a:rPr b="1" lang="en" sz="1846">
                <a:latin typeface="Arial"/>
                <a:ea typeface="Arial"/>
                <a:cs typeface="Arial"/>
                <a:sym typeface="Arial"/>
              </a:rPr>
              <a:t>Equatorial coordinate system</a:t>
            </a:r>
            <a:endParaRPr b="1" sz="1846">
              <a:latin typeface="Arial"/>
              <a:ea typeface="Arial"/>
              <a:cs typeface="Arial"/>
              <a:sym typeface="Arial"/>
            </a:endParaRPr>
          </a:p>
          <a:p>
            <a:pPr indent="0" lvl="0" marL="0" rtl="0" algn="l">
              <a:spcBef>
                <a:spcPts val="1200"/>
              </a:spcBef>
              <a:spcAft>
                <a:spcPts val="0"/>
              </a:spcAft>
              <a:buNone/>
            </a:pPr>
            <a:r>
              <a:t/>
            </a:r>
            <a:endParaRPr b="1" sz="1846">
              <a:latin typeface="Arial"/>
              <a:ea typeface="Arial"/>
              <a:cs typeface="Arial"/>
              <a:sym typeface="Arial"/>
            </a:endParaRPr>
          </a:p>
          <a:p>
            <a:pPr indent="-319479" lvl="0" marL="457200" rtl="0" algn="l">
              <a:spcBef>
                <a:spcPts val="1200"/>
              </a:spcBef>
              <a:spcAft>
                <a:spcPts val="0"/>
              </a:spcAft>
              <a:buSzPct val="100000"/>
              <a:buFont typeface="Arial"/>
              <a:buChar char="●"/>
            </a:pPr>
            <a:r>
              <a:rPr b="1" lang="en" sz="1846">
                <a:latin typeface="Arial"/>
                <a:ea typeface="Arial"/>
                <a:cs typeface="Arial"/>
                <a:sym typeface="Arial"/>
              </a:rPr>
              <a:t>Horizontal coordinate system</a:t>
            </a:r>
            <a:endParaRPr b="1" sz="1846">
              <a:latin typeface="Arial"/>
              <a:ea typeface="Arial"/>
              <a:cs typeface="Arial"/>
              <a:sym typeface="Arial"/>
            </a:endParaRPr>
          </a:p>
          <a:p>
            <a:pPr indent="0" lvl="0" marL="0" rtl="0" algn="l">
              <a:spcBef>
                <a:spcPts val="1200"/>
              </a:spcBef>
              <a:spcAft>
                <a:spcPts val="1200"/>
              </a:spcAft>
              <a:buNone/>
            </a:pPr>
            <a:r>
              <a:t/>
            </a:r>
            <a:endParaRPr sz="1600"/>
          </a:p>
        </p:txBody>
      </p:sp>
      <p:pic>
        <p:nvPicPr>
          <p:cNvPr id="171" name="Google Shape;171;p18"/>
          <p:cNvPicPr preferRelativeResize="0"/>
          <p:nvPr/>
        </p:nvPicPr>
        <p:blipFill>
          <a:blip r:embed="rId3">
            <a:alphaModFix/>
          </a:blip>
          <a:stretch>
            <a:fillRect/>
          </a:stretch>
        </p:blipFill>
        <p:spPr>
          <a:xfrm>
            <a:off x="5662375" y="721898"/>
            <a:ext cx="2915975" cy="1590525"/>
          </a:xfrm>
          <a:prstGeom prst="rect">
            <a:avLst/>
          </a:prstGeom>
          <a:noFill/>
          <a:ln>
            <a:noFill/>
          </a:ln>
        </p:spPr>
      </p:pic>
      <p:pic>
        <p:nvPicPr>
          <p:cNvPr id="172" name="Google Shape;172;p18"/>
          <p:cNvPicPr preferRelativeResize="0"/>
          <p:nvPr/>
        </p:nvPicPr>
        <p:blipFill>
          <a:blip r:embed="rId4">
            <a:alphaModFix/>
          </a:blip>
          <a:stretch>
            <a:fillRect/>
          </a:stretch>
        </p:blipFill>
        <p:spPr>
          <a:xfrm>
            <a:off x="3527663" y="880775"/>
            <a:ext cx="2201675" cy="2201651"/>
          </a:xfrm>
          <a:prstGeom prst="rect">
            <a:avLst/>
          </a:prstGeom>
          <a:noFill/>
          <a:ln>
            <a:noFill/>
          </a:ln>
        </p:spPr>
      </p:pic>
      <p:pic>
        <p:nvPicPr>
          <p:cNvPr id="173" name="Google Shape;173;p18"/>
          <p:cNvPicPr preferRelativeResize="0"/>
          <p:nvPr/>
        </p:nvPicPr>
        <p:blipFill>
          <a:blip r:embed="rId5">
            <a:alphaModFix/>
          </a:blip>
          <a:stretch>
            <a:fillRect/>
          </a:stretch>
        </p:blipFill>
        <p:spPr>
          <a:xfrm>
            <a:off x="6231500" y="2404525"/>
            <a:ext cx="2042049" cy="2045450"/>
          </a:xfrm>
          <a:prstGeom prst="rect">
            <a:avLst/>
          </a:prstGeom>
          <a:noFill/>
          <a:ln>
            <a:noFill/>
          </a:ln>
        </p:spPr>
      </p:pic>
      <p:pic>
        <p:nvPicPr>
          <p:cNvPr id="174" name="Google Shape;174;p18"/>
          <p:cNvPicPr preferRelativeResize="0"/>
          <p:nvPr/>
        </p:nvPicPr>
        <p:blipFill>
          <a:blip r:embed="rId6">
            <a:alphaModFix/>
          </a:blip>
          <a:stretch>
            <a:fillRect/>
          </a:stretch>
        </p:blipFill>
        <p:spPr>
          <a:xfrm>
            <a:off x="3763975" y="3138495"/>
            <a:ext cx="1729050" cy="1664375"/>
          </a:xfrm>
          <a:prstGeom prst="rect">
            <a:avLst/>
          </a:prstGeom>
          <a:noFill/>
          <a:ln>
            <a:noFill/>
          </a:ln>
        </p:spPr>
      </p:pic>
      <p:sp>
        <p:nvSpPr>
          <p:cNvPr id="175" name="Google Shape;175;p18"/>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6</a:t>
            </a:r>
            <a:endParaRPr b="1" sz="1900">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668975" y="63535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From planet movement to sky images</a:t>
            </a:r>
            <a:endParaRPr/>
          </a:p>
        </p:txBody>
      </p:sp>
      <p:pic>
        <p:nvPicPr>
          <p:cNvPr id="181" name="Google Shape;181;p19"/>
          <p:cNvPicPr preferRelativeResize="0"/>
          <p:nvPr/>
        </p:nvPicPr>
        <p:blipFill>
          <a:blip r:embed="rId3">
            <a:alphaModFix/>
          </a:blip>
          <a:stretch>
            <a:fillRect/>
          </a:stretch>
        </p:blipFill>
        <p:spPr>
          <a:xfrm>
            <a:off x="5005375" y="1850000"/>
            <a:ext cx="3431699" cy="2419349"/>
          </a:xfrm>
          <a:prstGeom prst="rect">
            <a:avLst/>
          </a:prstGeom>
          <a:noFill/>
          <a:ln>
            <a:noFill/>
          </a:ln>
        </p:spPr>
      </p:pic>
      <p:pic>
        <p:nvPicPr>
          <p:cNvPr id="182" name="Google Shape;182;p19"/>
          <p:cNvPicPr preferRelativeResize="0"/>
          <p:nvPr/>
        </p:nvPicPr>
        <p:blipFill>
          <a:blip r:embed="rId4">
            <a:alphaModFix/>
          </a:blip>
          <a:stretch>
            <a:fillRect/>
          </a:stretch>
        </p:blipFill>
        <p:spPr>
          <a:xfrm>
            <a:off x="933827" y="1850000"/>
            <a:ext cx="3431699" cy="2419350"/>
          </a:xfrm>
          <a:prstGeom prst="rect">
            <a:avLst/>
          </a:prstGeom>
          <a:noFill/>
          <a:ln>
            <a:noFill/>
          </a:ln>
        </p:spPr>
      </p:pic>
      <p:sp>
        <p:nvSpPr>
          <p:cNvPr id="183" name="Google Shape;183;p19"/>
          <p:cNvSpPr/>
          <p:nvPr/>
        </p:nvSpPr>
        <p:spPr>
          <a:xfrm>
            <a:off x="4415150" y="2804825"/>
            <a:ext cx="540600" cy="509700"/>
          </a:xfrm>
          <a:prstGeom prst="rightArrow">
            <a:avLst>
              <a:gd fmla="val 50000" name="adj1"/>
              <a:gd fmla="val 50000" name="adj2"/>
            </a:avLst>
          </a:prstGeom>
          <a:solidFill>
            <a:schemeClr val="accent5"/>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9"/>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7</a:t>
            </a:r>
            <a:endParaRPr b="1" sz="1900">
              <a:solidFill>
                <a:schemeClr val="lt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nvSpPr>
        <p:spPr>
          <a:xfrm>
            <a:off x="699025" y="494650"/>
            <a:ext cx="7505700" cy="7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lt1"/>
                </a:solidFill>
                <a:latin typeface="Calibri"/>
                <a:ea typeface="Calibri"/>
                <a:cs typeface="Calibri"/>
                <a:sym typeface="Calibri"/>
              </a:rPr>
              <a:t>The Model: objects</a:t>
            </a:r>
            <a:endParaRPr b="1" sz="2400">
              <a:solidFill>
                <a:schemeClr val="lt1"/>
              </a:solidFill>
              <a:latin typeface="Calibri"/>
              <a:ea typeface="Calibri"/>
              <a:cs typeface="Calibri"/>
              <a:sym typeface="Calibri"/>
            </a:endParaRPr>
          </a:p>
        </p:txBody>
      </p:sp>
      <p:sp>
        <p:nvSpPr>
          <p:cNvPr id="190" name="Google Shape;190;p20"/>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8</a:t>
            </a:r>
            <a:endParaRPr b="1" sz="1900">
              <a:solidFill>
                <a:schemeClr val="lt1"/>
              </a:solidFill>
              <a:latin typeface="Calibri"/>
              <a:ea typeface="Calibri"/>
              <a:cs typeface="Calibri"/>
              <a:sym typeface="Calibri"/>
            </a:endParaRPr>
          </a:p>
        </p:txBody>
      </p:sp>
      <p:sp>
        <p:nvSpPr>
          <p:cNvPr id="191" name="Google Shape;191;p20"/>
          <p:cNvSpPr txBox="1"/>
          <p:nvPr/>
        </p:nvSpPr>
        <p:spPr>
          <a:xfrm>
            <a:off x="547700" y="1524000"/>
            <a:ext cx="3964800" cy="28575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dk2"/>
              </a:buClr>
              <a:buSzPts val="1300"/>
              <a:buFont typeface="Calibri"/>
              <a:buChar char="●"/>
            </a:pPr>
            <a:r>
              <a:rPr b="1" lang="en" sz="1846">
                <a:solidFill>
                  <a:schemeClr val="dk2"/>
                </a:solidFill>
              </a:rPr>
              <a:t>Planets</a:t>
            </a:r>
            <a:endParaRPr b="1" sz="1846">
              <a:solidFill>
                <a:schemeClr val="dk2"/>
              </a:solidFill>
            </a:endParaRPr>
          </a:p>
          <a:p>
            <a:pPr indent="0" lvl="0" marL="457200" rtl="0" algn="l">
              <a:spcBef>
                <a:spcPts val="1000"/>
              </a:spcBef>
              <a:spcAft>
                <a:spcPts val="0"/>
              </a:spcAft>
              <a:buNone/>
            </a:pPr>
            <a:r>
              <a:t/>
            </a:r>
            <a:endParaRPr b="1" sz="1846">
              <a:solidFill>
                <a:schemeClr val="dk2"/>
              </a:solidFill>
            </a:endParaRPr>
          </a:p>
          <a:p>
            <a:pPr indent="-311150" lvl="0" marL="457200" rtl="0" algn="l">
              <a:spcBef>
                <a:spcPts val="1000"/>
              </a:spcBef>
              <a:spcAft>
                <a:spcPts val="0"/>
              </a:spcAft>
              <a:buClr>
                <a:schemeClr val="dk2"/>
              </a:buClr>
              <a:buSzPts val="1300"/>
              <a:buFont typeface="Calibri"/>
              <a:buChar char="●"/>
            </a:pPr>
            <a:r>
              <a:rPr b="1" lang="en" sz="1846">
                <a:solidFill>
                  <a:schemeClr val="dk2"/>
                </a:solidFill>
              </a:rPr>
              <a:t>Stars</a:t>
            </a:r>
            <a:endParaRPr b="1" sz="1846">
              <a:solidFill>
                <a:schemeClr val="dk2"/>
              </a:solidFill>
            </a:endParaRPr>
          </a:p>
          <a:p>
            <a:pPr indent="0" lvl="0" marL="457200" rtl="0" algn="l">
              <a:spcBef>
                <a:spcPts val="1000"/>
              </a:spcBef>
              <a:spcAft>
                <a:spcPts val="0"/>
              </a:spcAft>
              <a:buNone/>
            </a:pPr>
            <a:r>
              <a:t/>
            </a:r>
            <a:endParaRPr b="1" sz="1846">
              <a:solidFill>
                <a:schemeClr val="dk2"/>
              </a:solidFill>
            </a:endParaRPr>
          </a:p>
          <a:p>
            <a:pPr indent="-311150" lvl="0" marL="457200" rtl="0" algn="l">
              <a:spcBef>
                <a:spcPts val="1000"/>
              </a:spcBef>
              <a:spcAft>
                <a:spcPts val="1000"/>
              </a:spcAft>
              <a:buClr>
                <a:schemeClr val="dk2"/>
              </a:buClr>
              <a:buSzPts val="1300"/>
              <a:buFont typeface="Calibri"/>
              <a:buChar char="●"/>
            </a:pPr>
            <a:r>
              <a:rPr b="1" lang="en" sz="1846">
                <a:solidFill>
                  <a:schemeClr val="dk2"/>
                </a:solidFill>
              </a:rPr>
              <a:t>Sun</a:t>
            </a:r>
            <a:endParaRPr b="1" sz="1846">
              <a:solidFill>
                <a:schemeClr val="dk2"/>
              </a:solidFill>
            </a:endParaRPr>
          </a:p>
        </p:txBody>
      </p:sp>
      <p:pic>
        <p:nvPicPr>
          <p:cNvPr id="192" name="Google Shape;192;p20"/>
          <p:cNvPicPr preferRelativeResize="0"/>
          <p:nvPr/>
        </p:nvPicPr>
        <p:blipFill>
          <a:blip r:embed="rId3">
            <a:alphaModFix/>
          </a:blip>
          <a:stretch>
            <a:fillRect/>
          </a:stretch>
        </p:blipFill>
        <p:spPr>
          <a:xfrm>
            <a:off x="3974325" y="1362275"/>
            <a:ext cx="3376608" cy="26422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type="title"/>
          </p:nvPr>
        </p:nvSpPr>
        <p:spPr>
          <a:xfrm>
            <a:off x="819150" y="693200"/>
            <a:ext cx="7505700" cy="95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Parameters estimation</a:t>
            </a:r>
            <a:endParaRPr/>
          </a:p>
        </p:txBody>
      </p:sp>
      <p:sp>
        <p:nvSpPr>
          <p:cNvPr id="198" name="Google Shape;198;p21"/>
          <p:cNvSpPr txBox="1"/>
          <p:nvPr>
            <p:ph idx="1" type="body"/>
          </p:nvPr>
        </p:nvSpPr>
        <p:spPr>
          <a:xfrm>
            <a:off x="819150" y="1990725"/>
            <a:ext cx="2745600" cy="2448000"/>
          </a:xfrm>
          <a:prstGeom prst="rect">
            <a:avLst/>
          </a:prstGeom>
        </p:spPr>
        <p:txBody>
          <a:bodyPr anchorCtr="0" anchor="t" bIns="91425" lIns="91425" spcFirstLastPara="1" rIns="91425" wrap="square" tIns="91425">
            <a:normAutofit fontScale="25000" lnSpcReduction="20000"/>
          </a:bodyPr>
          <a:lstStyle/>
          <a:p>
            <a:pPr indent="-317781" lvl="0" marL="457200" rtl="0" algn="l">
              <a:spcBef>
                <a:spcPts val="0"/>
              </a:spcBef>
              <a:spcAft>
                <a:spcPts val="0"/>
              </a:spcAft>
              <a:buSzPct val="100000"/>
              <a:buChar char="-"/>
            </a:pPr>
            <a:r>
              <a:rPr b="1" lang="en" sz="5617"/>
              <a:t>Searching the minimum</a:t>
            </a:r>
            <a:r>
              <a:rPr lang="en" sz="5617"/>
              <a:t> of difference function: </a:t>
            </a:r>
            <a:r>
              <a:rPr i="1" lang="en" sz="5617"/>
              <a:t>F</a:t>
            </a:r>
            <a:r>
              <a:rPr lang="en" sz="5617"/>
              <a:t>=</a:t>
            </a:r>
            <a:r>
              <a:rPr i="1" lang="en" sz="5617"/>
              <a:t>observed</a:t>
            </a:r>
            <a:r>
              <a:rPr lang="en" sz="5617"/>
              <a:t>-</a:t>
            </a:r>
            <a:r>
              <a:rPr i="1" lang="en" sz="5617"/>
              <a:t>predicted</a:t>
            </a:r>
            <a:endParaRPr sz="5617"/>
          </a:p>
          <a:p>
            <a:pPr indent="0" lvl="0" marL="0" rtl="0" algn="l">
              <a:spcBef>
                <a:spcPts val="1200"/>
              </a:spcBef>
              <a:spcAft>
                <a:spcPts val="0"/>
              </a:spcAft>
              <a:buNone/>
            </a:pPr>
            <a:r>
              <a:t/>
            </a:r>
            <a:endParaRPr sz="5617"/>
          </a:p>
          <a:p>
            <a:pPr indent="-317781" lvl="0" marL="457200" rtl="0" algn="l">
              <a:spcBef>
                <a:spcPts val="1200"/>
              </a:spcBef>
              <a:spcAft>
                <a:spcPts val="0"/>
              </a:spcAft>
              <a:buSzPct val="100000"/>
              <a:buChar char="-"/>
            </a:pPr>
            <a:r>
              <a:rPr lang="en" sz="5617"/>
              <a:t>Parameters optimization using </a:t>
            </a:r>
            <a:r>
              <a:rPr b="1" lang="en" sz="5617"/>
              <a:t>Gradient descent method</a:t>
            </a:r>
            <a:r>
              <a:rPr lang="en" sz="5617"/>
              <a:t>.</a:t>
            </a:r>
            <a:endParaRPr sz="5617"/>
          </a:p>
          <a:p>
            <a:pPr indent="0" lvl="0" marL="457200" rtl="0" algn="l">
              <a:spcBef>
                <a:spcPts val="1200"/>
              </a:spcBef>
              <a:spcAft>
                <a:spcPts val="0"/>
              </a:spcAft>
              <a:buNone/>
            </a:pPr>
            <a:r>
              <a:t/>
            </a:r>
            <a:endParaRPr sz="1500"/>
          </a:p>
          <a:p>
            <a:pPr indent="0" lvl="0" marL="457200" rtl="0" algn="l">
              <a:spcBef>
                <a:spcPts val="1200"/>
              </a:spcBef>
              <a:spcAft>
                <a:spcPts val="1200"/>
              </a:spcAft>
              <a:buNone/>
            </a:pPr>
            <a:r>
              <a:t/>
            </a:r>
            <a:endParaRPr sz="1500"/>
          </a:p>
        </p:txBody>
      </p:sp>
      <p:pic>
        <p:nvPicPr>
          <p:cNvPr id="199" name="Google Shape;199;p21"/>
          <p:cNvPicPr preferRelativeResize="0"/>
          <p:nvPr/>
        </p:nvPicPr>
        <p:blipFill rotWithShape="1">
          <a:blip r:embed="rId3">
            <a:alphaModFix/>
          </a:blip>
          <a:srcRect b="0" l="0" r="8975" t="0"/>
          <a:stretch/>
        </p:blipFill>
        <p:spPr>
          <a:xfrm>
            <a:off x="4714911" y="3968550"/>
            <a:ext cx="3026300" cy="540800"/>
          </a:xfrm>
          <a:prstGeom prst="rect">
            <a:avLst/>
          </a:prstGeom>
          <a:noFill/>
          <a:ln>
            <a:noFill/>
          </a:ln>
        </p:spPr>
      </p:pic>
      <p:pic>
        <p:nvPicPr>
          <p:cNvPr id="200" name="Google Shape;200;p21"/>
          <p:cNvPicPr preferRelativeResize="0"/>
          <p:nvPr/>
        </p:nvPicPr>
        <p:blipFill>
          <a:blip r:embed="rId4">
            <a:alphaModFix/>
          </a:blip>
          <a:stretch>
            <a:fillRect/>
          </a:stretch>
        </p:blipFill>
        <p:spPr>
          <a:xfrm>
            <a:off x="4145150" y="1517800"/>
            <a:ext cx="3919275" cy="2351575"/>
          </a:xfrm>
          <a:prstGeom prst="rect">
            <a:avLst/>
          </a:prstGeom>
          <a:noFill/>
          <a:ln>
            <a:noFill/>
          </a:ln>
        </p:spPr>
      </p:pic>
      <p:sp>
        <p:nvSpPr>
          <p:cNvPr id="201" name="Google Shape;201;p21"/>
          <p:cNvSpPr txBox="1"/>
          <p:nvPr/>
        </p:nvSpPr>
        <p:spPr>
          <a:xfrm>
            <a:off x="8058225" y="4240300"/>
            <a:ext cx="697800" cy="58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solidFill>
                  <a:schemeClr val="lt1"/>
                </a:solidFill>
                <a:latin typeface="Calibri"/>
                <a:ea typeface="Calibri"/>
                <a:cs typeface="Calibri"/>
                <a:sym typeface="Calibri"/>
              </a:rPr>
              <a:t>9</a:t>
            </a:r>
            <a:endParaRPr b="1" sz="1900">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